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3" r:id="rId1"/>
  </p:sldMasterIdLst>
  <p:notesMasterIdLst>
    <p:notesMasterId r:id="rId13"/>
  </p:notesMasterIdLst>
  <p:handoutMasterIdLst>
    <p:handoutMasterId r:id="rId14"/>
  </p:handout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5" r:id="rId9"/>
    <p:sldId id="264" r:id="rId10"/>
    <p:sldId id="266" r:id="rId11"/>
    <p:sldId id="267" r:id="rId12"/>
  </p:sldIdLst>
  <p:sldSz cx="13030200" cy="9756775"/>
  <p:notesSz cx="9906000" cy="67945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b="1" kern="1200" baseline="-25000">
        <a:solidFill>
          <a:schemeClr val="tx1"/>
        </a:solidFill>
        <a:latin typeface="Times" pitchFamily="-112" charset="0"/>
        <a:ea typeface="Geneva" pitchFamily="-112" charset="-128"/>
        <a:cs typeface="+mn-cs"/>
      </a:defRPr>
    </a:lvl1pPr>
    <a:lvl2pPr marL="457170" algn="l" rtl="0" eaLnBrk="0" fontAlgn="base" hangingPunct="0">
      <a:spcBef>
        <a:spcPct val="0"/>
      </a:spcBef>
      <a:spcAft>
        <a:spcPct val="0"/>
      </a:spcAft>
      <a:defRPr sz="2400" b="1" kern="1200" baseline="-25000">
        <a:solidFill>
          <a:schemeClr val="tx1"/>
        </a:solidFill>
        <a:latin typeface="Times" pitchFamily="-112" charset="0"/>
        <a:ea typeface="Geneva" pitchFamily="-112" charset="-128"/>
        <a:cs typeface="+mn-cs"/>
      </a:defRPr>
    </a:lvl2pPr>
    <a:lvl3pPr marL="914339" algn="l" rtl="0" eaLnBrk="0" fontAlgn="base" hangingPunct="0">
      <a:spcBef>
        <a:spcPct val="0"/>
      </a:spcBef>
      <a:spcAft>
        <a:spcPct val="0"/>
      </a:spcAft>
      <a:defRPr sz="2400" b="1" kern="1200" baseline="-25000">
        <a:solidFill>
          <a:schemeClr val="tx1"/>
        </a:solidFill>
        <a:latin typeface="Times" pitchFamily="-112" charset="0"/>
        <a:ea typeface="Geneva" pitchFamily="-112" charset="-128"/>
        <a:cs typeface="+mn-cs"/>
      </a:defRPr>
    </a:lvl3pPr>
    <a:lvl4pPr marL="1371509" algn="l" rtl="0" eaLnBrk="0" fontAlgn="base" hangingPunct="0">
      <a:spcBef>
        <a:spcPct val="0"/>
      </a:spcBef>
      <a:spcAft>
        <a:spcPct val="0"/>
      </a:spcAft>
      <a:defRPr sz="2400" b="1" kern="1200" baseline="-25000">
        <a:solidFill>
          <a:schemeClr val="tx1"/>
        </a:solidFill>
        <a:latin typeface="Times" pitchFamily="-112" charset="0"/>
        <a:ea typeface="Geneva" pitchFamily="-112" charset="-128"/>
        <a:cs typeface="+mn-cs"/>
      </a:defRPr>
    </a:lvl4pPr>
    <a:lvl5pPr marL="1828677" algn="l" rtl="0" eaLnBrk="0" fontAlgn="base" hangingPunct="0">
      <a:spcBef>
        <a:spcPct val="0"/>
      </a:spcBef>
      <a:spcAft>
        <a:spcPct val="0"/>
      </a:spcAft>
      <a:defRPr sz="2400" b="1" kern="1200" baseline="-25000">
        <a:solidFill>
          <a:schemeClr val="tx1"/>
        </a:solidFill>
        <a:latin typeface="Times" pitchFamily="-112" charset="0"/>
        <a:ea typeface="Geneva" pitchFamily="-112" charset="-128"/>
        <a:cs typeface="+mn-cs"/>
      </a:defRPr>
    </a:lvl5pPr>
    <a:lvl6pPr marL="2285846" algn="l" defTabSz="914339" rtl="0" eaLnBrk="1" latinLnBrk="0" hangingPunct="1">
      <a:defRPr sz="2400" b="1" kern="1200" baseline="-25000">
        <a:solidFill>
          <a:schemeClr val="tx1"/>
        </a:solidFill>
        <a:latin typeface="Times" pitchFamily="-112" charset="0"/>
        <a:ea typeface="Geneva" pitchFamily="-112" charset="-128"/>
        <a:cs typeface="+mn-cs"/>
      </a:defRPr>
    </a:lvl6pPr>
    <a:lvl7pPr marL="2743016" algn="l" defTabSz="914339" rtl="0" eaLnBrk="1" latinLnBrk="0" hangingPunct="1">
      <a:defRPr sz="2400" b="1" kern="1200" baseline="-25000">
        <a:solidFill>
          <a:schemeClr val="tx1"/>
        </a:solidFill>
        <a:latin typeface="Times" pitchFamily="-112" charset="0"/>
        <a:ea typeface="Geneva" pitchFamily="-112" charset="-128"/>
        <a:cs typeface="+mn-cs"/>
      </a:defRPr>
    </a:lvl7pPr>
    <a:lvl8pPr marL="3200185" algn="l" defTabSz="914339" rtl="0" eaLnBrk="1" latinLnBrk="0" hangingPunct="1">
      <a:defRPr sz="2400" b="1" kern="1200" baseline="-25000">
        <a:solidFill>
          <a:schemeClr val="tx1"/>
        </a:solidFill>
        <a:latin typeface="Times" pitchFamily="-112" charset="0"/>
        <a:ea typeface="Geneva" pitchFamily="-112" charset="-128"/>
        <a:cs typeface="+mn-cs"/>
      </a:defRPr>
    </a:lvl8pPr>
    <a:lvl9pPr marL="3657355" algn="l" defTabSz="914339" rtl="0" eaLnBrk="1" latinLnBrk="0" hangingPunct="1">
      <a:defRPr sz="2400" b="1" kern="1200" baseline="-25000">
        <a:solidFill>
          <a:schemeClr val="tx1"/>
        </a:solidFill>
        <a:latin typeface="Times" pitchFamily="-112" charset="0"/>
        <a:ea typeface="Geneva" pitchFamily="-112" charset="-128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homas.brandes" initials="t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 frameSlides="1"/>
  <p:showPr showNarration="1">
    <p:present/>
    <p:sldAll/>
    <p:penClr>
      <a:srgbClr val="FF0000"/>
    </p:penClr>
  </p:showPr>
  <p:clrMru>
    <a:srgbClr val="567849"/>
    <a:srgbClr val="560000"/>
    <a:srgbClr val="567855"/>
    <a:srgbClr val="567C40"/>
    <a:srgbClr val="7B932D"/>
    <a:srgbClr val="779336"/>
    <a:srgbClr val="CCCC00"/>
    <a:srgbClr val="BFC600"/>
    <a:srgbClr val="860F20"/>
    <a:srgbClr val="F085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06799F8-075E-4A3A-A7F6-7FBC6576F1A4}" styleName="Designformatvorlage 2 - Akz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14" autoAdjust="0"/>
    <p:restoredTop sz="94718" autoAdjust="0"/>
  </p:normalViewPr>
  <p:slideViewPr>
    <p:cSldViewPr>
      <p:cViewPr varScale="1">
        <p:scale>
          <a:sx n="76" d="100"/>
          <a:sy n="76" d="100"/>
        </p:scale>
        <p:origin x="-1098" y="-84"/>
      </p:cViewPr>
      <p:guideLst>
        <p:guide orient="horz" pos="1372"/>
        <p:guide orient="horz" pos="5590"/>
        <p:guide orient="horz" pos="5704"/>
        <p:guide orient="horz" pos="238"/>
        <p:guide orient="horz" pos="5840"/>
        <p:guide pos="7982"/>
        <p:guide pos="4149"/>
        <p:guide pos="4285"/>
        <p:guide pos="453"/>
        <p:guide pos="22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6"/>
    </p:cViewPr>
  </p:sorterViewPr>
  <p:notesViewPr>
    <p:cSldViewPr showGuides="1">
      <p:cViewPr varScale="1">
        <p:scale>
          <a:sx n="74" d="100"/>
          <a:sy n="74" d="100"/>
        </p:scale>
        <p:origin x="-1044" y="-102"/>
      </p:cViewPr>
      <p:guideLst>
        <p:guide orient="horz" pos="2140"/>
        <p:guide pos="3120"/>
      </p:guideLst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92600" cy="339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611681" y="0"/>
            <a:ext cx="4292600" cy="339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35D939-993D-4E87-8140-7CEDABCB7C41}" type="datetimeFigureOut">
              <a:rPr lang="en-US" smtClean="0"/>
              <a:pPr/>
              <a:t>7/9/2014</a:t>
            </a:fld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6453202"/>
            <a:ext cx="4292600" cy="339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611681" y="6453202"/>
            <a:ext cx="4292600" cy="339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3B8A69-6457-42C8-A017-E1B7C8E65BAA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92600" cy="377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baseline="0"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13400" y="0"/>
            <a:ext cx="4292600" cy="377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baseline="0"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40088" y="528638"/>
            <a:ext cx="3425825" cy="2565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0800" y="3246261"/>
            <a:ext cx="7264400" cy="3019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Mastertextformat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17028"/>
            <a:ext cx="4292600" cy="377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baseline="0"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13400" y="6417028"/>
            <a:ext cx="4292600" cy="377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baseline="0" smtClean="0"/>
            </a:lvl1pPr>
          </a:lstStyle>
          <a:p>
            <a:pPr>
              <a:defRPr/>
            </a:pPr>
            <a:fld id="{4B4A3036-DDF1-46DE-8A4A-74790997FAC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" pitchFamily="-112" charset="0"/>
        <a:ea typeface="ヒラギノ角ゴ Pro W3" pitchFamily="-112" charset="-128"/>
        <a:cs typeface="ヒラギノ角ゴ Pro W3" pitchFamily="-112" charset="-128"/>
      </a:defRPr>
    </a:lvl1pPr>
    <a:lvl2pPr marL="45717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" pitchFamily="-112" charset="0"/>
        <a:ea typeface="ヒラギノ角ゴ Pro W3" pitchFamily="-112" charset="-128"/>
        <a:cs typeface="+mn-cs"/>
      </a:defRPr>
    </a:lvl2pPr>
    <a:lvl3pPr marL="914339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" pitchFamily="-112" charset="0"/>
        <a:ea typeface="Geneva" pitchFamily="-112" charset="-128"/>
        <a:cs typeface="Geneva" pitchFamily="-112" charset="-128"/>
      </a:defRPr>
    </a:lvl3pPr>
    <a:lvl4pPr marL="1371509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" pitchFamily="-112" charset="0"/>
        <a:ea typeface="Geneva" pitchFamily="-112" charset="-128"/>
        <a:cs typeface="+mn-cs"/>
      </a:defRPr>
    </a:lvl4pPr>
    <a:lvl5pPr marL="1828677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" pitchFamily="-112" charset="0"/>
        <a:ea typeface="Geneva" pitchFamily="-112" charset="-128"/>
        <a:cs typeface="+mn-cs"/>
      </a:defRPr>
    </a:lvl5pPr>
    <a:lvl6pPr marL="2285846" algn="l" defTabSz="45717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743016" algn="l" defTabSz="45717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200185" algn="l" defTabSz="45717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657355" algn="l" defTabSz="45717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8"/>
          <p:cNvSpPr>
            <a:spLocks noChangeArrowheads="1"/>
          </p:cNvSpPr>
          <p:nvPr userDrawn="1"/>
        </p:nvSpPr>
        <p:spPr bwMode="auto">
          <a:xfrm>
            <a:off x="358775" y="2178050"/>
            <a:ext cx="12671425" cy="6696076"/>
          </a:xfrm>
          <a:prstGeom prst="rect">
            <a:avLst/>
          </a:prstGeom>
          <a:solidFill>
            <a:srgbClr val="567849">
              <a:alpha val="92157"/>
            </a:srgbClr>
          </a:solidFill>
          <a:ln w="3175">
            <a:noFill/>
            <a:round/>
            <a:headEnd/>
            <a:tailEnd/>
          </a:ln>
        </p:spPr>
        <p:txBody>
          <a:bodyPr/>
          <a:lstStyle/>
          <a:p>
            <a:endParaRPr lang="de-CH" noProof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719138" y="2682876"/>
            <a:ext cx="11109325" cy="14754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noProof="0" dirty="0" smtClean="0"/>
              <a:t>Das Projekt "Ökonomie und Ökologie im Schutzwald"</a:t>
            </a:r>
            <a:endParaRPr lang="de-CH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719139" y="4338638"/>
            <a:ext cx="11124554" cy="2484437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noProof="0" dirty="0" smtClean="0"/>
              <a:t>16. Januar 2014</a:t>
            </a:r>
          </a:p>
          <a:p>
            <a:r>
              <a:rPr lang="de-CH" noProof="0" dirty="0" smtClean="0"/>
              <a:t>  </a:t>
            </a:r>
          </a:p>
          <a:p>
            <a:r>
              <a:rPr lang="de-CH" noProof="0" dirty="0" smtClean="0"/>
              <a:t>Autor MV/RL</a:t>
            </a:r>
            <a:endParaRPr lang="de-CH" noProof="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46448" y="485899"/>
            <a:ext cx="4104456" cy="1072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8"/>
          <p:cNvSpPr>
            <a:spLocks noGrp="1"/>
          </p:cNvSpPr>
          <p:nvPr>
            <p:ph type="sldNum" sz="quarter" idx="13"/>
          </p:nvPr>
        </p:nvSpPr>
        <p:spPr>
          <a:xfrm>
            <a:off x="719139" y="9234488"/>
            <a:ext cx="2915642" cy="18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1100" b="0" baseline="0">
                <a:latin typeface="Arial" pitchFamily="34" charset="0"/>
              </a:defRPr>
            </a:lvl1pPr>
          </a:lstStyle>
          <a:p>
            <a:r>
              <a:rPr lang="en-US" dirty="0" err="1" smtClean="0"/>
              <a:t>Seite</a:t>
            </a:r>
            <a:r>
              <a:rPr lang="en-US" dirty="0" smtClean="0"/>
              <a:t> </a:t>
            </a:r>
            <a:fld id="{9F4ABB4D-1A5F-4891-A32C-FEF94645D90B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038936" y="8946839"/>
            <a:ext cx="2448272" cy="592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8999376" y="9198867"/>
            <a:ext cx="3677445" cy="23063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 eaLnBrk="0" fontAlgn="base" hangingPunct="0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defRPr lang="en-US" sz="1100" b="0" kern="1200" baseline="0" dirty="0" err="1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de-CH" dirty="0" smtClean="0"/>
              <a:t>Ökonomie und Ökologie im Schutzwald - 2014 </a:t>
            </a:r>
            <a:endParaRPr lang="de-CH" dirty="0"/>
          </a:p>
        </p:txBody>
      </p:sp>
    </p:spTree>
  </p:cSld>
  <p:clrMapOvr>
    <a:masterClrMapping/>
  </p:clrMapOvr>
  <p:transition advClick="0" advTm="1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breit mit 2 mal Text darü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7" y="241236"/>
            <a:ext cx="11952287" cy="1368152"/>
          </a:xfrm>
        </p:spPr>
        <p:txBody>
          <a:bodyPr/>
          <a:lstStyle>
            <a:lvl1pPr>
              <a:defRPr>
                <a:solidFill>
                  <a:srgbClr val="567849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r>
              <a:rPr lang="en-US" dirty="0" err="1" smtClean="0"/>
              <a:t>Seite</a:t>
            </a:r>
            <a:r>
              <a:rPr lang="en-US" dirty="0" smtClean="0"/>
              <a:t> </a:t>
            </a:r>
            <a:fld id="{9F4ABB4D-1A5F-4891-A32C-FEF94645D90B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719139" y="4445000"/>
            <a:ext cx="11952288" cy="4429125"/>
          </a:xfrm>
        </p:spPr>
        <p:txBody>
          <a:bodyPr/>
          <a:lstStyle/>
          <a:p>
            <a:r>
              <a:rPr lang="de-DE" dirty="0" smtClean="0"/>
              <a:t>Bild durch Klicken auf Symbol hinzufügen</a:t>
            </a:r>
            <a:endParaRPr lang="en-US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5"/>
          </p:nvPr>
        </p:nvSpPr>
        <p:spPr>
          <a:xfrm>
            <a:off x="719138" y="2178050"/>
            <a:ext cx="5867399" cy="2087563"/>
          </a:xfrm>
        </p:spPr>
        <p:txBody>
          <a:bodyPr/>
          <a:lstStyle>
            <a:lvl1pPr marL="0" indent="0">
              <a:defRPr sz="2400" baseline="0"/>
            </a:lvl1pPr>
            <a:lvl2pPr marL="365125" indent="-365125">
              <a:buFont typeface="Arial" pitchFamily="34" charset="0"/>
              <a:buChar char="–"/>
              <a:defRPr sz="2400"/>
            </a:lvl2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0" name="Textplatzhalter 10"/>
          <p:cNvSpPr>
            <a:spLocks noGrp="1"/>
          </p:cNvSpPr>
          <p:nvPr>
            <p:ph type="body" sz="quarter" idx="16"/>
          </p:nvPr>
        </p:nvSpPr>
        <p:spPr>
          <a:xfrm>
            <a:off x="6802437" y="2178050"/>
            <a:ext cx="5868987" cy="2087563"/>
          </a:xfrm>
        </p:spPr>
        <p:txBody>
          <a:bodyPr/>
          <a:lstStyle>
            <a:lvl1pPr marL="0" indent="0">
              <a:defRPr sz="2400" baseline="0"/>
            </a:lvl1pPr>
            <a:lvl2pPr marL="365125" indent="-365125">
              <a:buFont typeface="Arial" pitchFamily="34" charset="0"/>
              <a:buChar char="–"/>
              <a:defRPr sz="2400"/>
            </a:lvl2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038936" y="8946839"/>
            <a:ext cx="2448272" cy="592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8999376" y="9198867"/>
            <a:ext cx="3677445" cy="23063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 eaLnBrk="0" fontAlgn="base" hangingPunct="0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defRPr lang="en-US" sz="1100" b="0" kern="1200" baseline="0" dirty="0" err="1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de-CH" dirty="0" smtClean="0"/>
              <a:t>Ökonomie und Ökologie im Schutzwald - 2014 </a:t>
            </a:r>
            <a:endParaRPr lang="de-CH" dirty="0"/>
          </a:p>
        </p:txBody>
      </p:sp>
    </p:spTree>
  </p:cSld>
  <p:clrMapOvr>
    <a:masterClrMapping/>
  </p:clrMapOvr>
  <p:transition advClick="0" advTm="10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mal Bild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7" y="241236"/>
            <a:ext cx="11952287" cy="1368152"/>
          </a:xfrm>
        </p:spPr>
        <p:txBody>
          <a:bodyPr/>
          <a:lstStyle>
            <a:lvl1pPr>
              <a:defRPr>
                <a:solidFill>
                  <a:srgbClr val="567849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r>
              <a:rPr lang="en-US" dirty="0" err="1" smtClean="0"/>
              <a:t>Seite</a:t>
            </a:r>
            <a:r>
              <a:rPr lang="en-US" dirty="0" smtClean="0"/>
              <a:t> </a:t>
            </a:r>
            <a:fld id="{9F4ABB4D-1A5F-4891-A32C-FEF94645D90B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719138" y="2178050"/>
            <a:ext cx="5867399" cy="4429125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de-DE" dirty="0" smtClean="0"/>
              <a:t>Bild durch Klicken auf Symbol hinzufügen</a:t>
            </a:r>
            <a:endParaRPr lang="en-US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6802438" y="2178050"/>
            <a:ext cx="5868987" cy="4429125"/>
          </a:xfrm>
        </p:spPr>
        <p:txBody>
          <a:bodyPr/>
          <a:lstStyle/>
          <a:p>
            <a:r>
              <a:rPr lang="de-DE" dirty="0" smtClean="0"/>
              <a:t>Bild durch Klicken auf Symbol hinzufügen</a:t>
            </a:r>
            <a:endParaRPr lang="en-US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5"/>
          </p:nvPr>
        </p:nvSpPr>
        <p:spPr>
          <a:xfrm>
            <a:off x="719138" y="6823075"/>
            <a:ext cx="5867399" cy="2087563"/>
          </a:xfrm>
        </p:spPr>
        <p:txBody>
          <a:bodyPr/>
          <a:lstStyle>
            <a:lvl1pPr marL="0" indent="0">
              <a:defRPr sz="2400" baseline="0"/>
            </a:lvl1pPr>
            <a:lvl2pPr marL="365125" indent="-365125">
              <a:buFont typeface="Arial" pitchFamily="34" charset="0"/>
              <a:buChar char="–"/>
              <a:defRPr sz="2400"/>
            </a:lvl2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2" name="Textplatzhalter 10"/>
          <p:cNvSpPr>
            <a:spLocks noGrp="1"/>
          </p:cNvSpPr>
          <p:nvPr>
            <p:ph type="body" sz="quarter" idx="16"/>
          </p:nvPr>
        </p:nvSpPr>
        <p:spPr>
          <a:xfrm>
            <a:off x="6802437" y="6823075"/>
            <a:ext cx="5868987" cy="2087563"/>
          </a:xfrm>
        </p:spPr>
        <p:txBody>
          <a:bodyPr/>
          <a:lstStyle>
            <a:lvl1pPr marL="0" indent="0">
              <a:defRPr sz="2400" baseline="0"/>
            </a:lvl1pPr>
            <a:lvl2pPr marL="365125" indent="-365125">
              <a:buFont typeface="Arial" pitchFamily="34" charset="0"/>
              <a:buChar char="–"/>
              <a:defRPr sz="2400"/>
            </a:lvl2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038936" y="8946839"/>
            <a:ext cx="2448272" cy="592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8999376" y="9198867"/>
            <a:ext cx="3677445" cy="23063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 eaLnBrk="0" fontAlgn="base" hangingPunct="0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defRPr lang="en-US" sz="1100" b="0" kern="1200" baseline="0" dirty="0" err="1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de-CH" dirty="0" smtClean="0"/>
              <a:t>Ökonomie und Ökologie im Schutzwald - 2014</a:t>
            </a:r>
            <a:endParaRPr lang="de-CH" dirty="0"/>
          </a:p>
        </p:txBody>
      </p:sp>
    </p:spTree>
  </p:cSld>
  <p:clrMapOvr>
    <a:masterClrMapping/>
  </p:clrMapOvr>
  <p:transition advClick="0" advTm="10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inks mit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7" y="241236"/>
            <a:ext cx="11952287" cy="1368152"/>
          </a:xfrm>
        </p:spPr>
        <p:txBody>
          <a:bodyPr/>
          <a:lstStyle>
            <a:lvl1pPr>
              <a:defRPr>
                <a:solidFill>
                  <a:srgbClr val="567849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r>
              <a:rPr lang="en-US" dirty="0" err="1" smtClean="0"/>
              <a:t>Seite</a:t>
            </a:r>
            <a:r>
              <a:rPr lang="en-US" dirty="0" smtClean="0"/>
              <a:t> </a:t>
            </a:r>
            <a:fld id="{9F4ABB4D-1A5F-4891-A32C-FEF94645D90B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6802438" y="2178050"/>
            <a:ext cx="5868987" cy="6696075"/>
          </a:xfrm>
        </p:spPr>
        <p:txBody>
          <a:bodyPr/>
          <a:lstStyle/>
          <a:p>
            <a:r>
              <a:rPr lang="de-DE" dirty="0" smtClean="0"/>
              <a:t>Bild durch Klicken auf Symbol hinzufügen</a:t>
            </a:r>
            <a:endParaRPr lang="en-US" dirty="0"/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719138" y="2178050"/>
            <a:ext cx="5867399" cy="6696075"/>
          </a:xfrm>
        </p:spPr>
        <p:txBody>
          <a:bodyPr/>
          <a:lstStyle>
            <a:lvl1pPr>
              <a:spcAft>
                <a:spcPts val="300"/>
              </a:spcAft>
              <a:defRPr sz="3200"/>
            </a:lvl1pPr>
            <a:lvl2pPr marL="365125" indent="-365125">
              <a:buFont typeface="Arial" pitchFamily="34" charset="0"/>
              <a:buChar char="–"/>
              <a:tabLst/>
              <a:defRPr/>
            </a:lvl2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038936" y="8946839"/>
            <a:ext cx="2448272" cy="592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8999376" y="9198867"/>
            <a:ext cx="3677445" cy="23063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 eaLnBrk="0" fontAlgn="base" hangingPunct="0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defRPr lang="en-US" sz="1100" b="0" kern="1200" baseline="0" dirty="0" err="1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de-CH" dirty="0" smtClean="0"/>
              <a:t>Ökonomie und Ökologie im Schutzwald - 2014 </a:t>
            </a:r>
            <a:endParaRPr lang="de-CH" dirty="0"/>
          </a:p>
        </p:txBody>
      </p:sp>
    </p:spTree>
  </p:cSld>
  <p:clrMapOvr>
    <a:masterClrMapping/>
  </p:clrMapOvr>
  <p:transition advClick="0" advTm="10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breit mi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7" y="241236"/>
            <a:ext cx="11952287" cy="1368152"/>
          </a:xfrm>
        </p:spPr>
        <p:txBody>
          <a:bodyPr/>
          <a:lstStyle>
            <a:lvl1pPr>
              <a:defRPr>
                <a:solidFill>
                  <a:srgbClr val="567849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r>
              <a:rPr lang="en-US" dirty="0" err="1" smtClean="0"/>
              <a:t>Seite</a:t>
            </a:r>
            <a:r>
              <a:rPr lang="en-US" dirty="0" smtClean="0"/>
              <a:t> </a:t>
            </a:r>
            <a:fld id="{9F4ABB4D-1A5F-4891-A32C-FEF94645D90B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358775" y="2178050"/>
            <a:ext cx="12349013" cy="6732588"/>
          </a:xfrm>
        </p:spPr>
        <p:txBody>
          <a:bodyPr/>
          <a:lstStyle/>
          <a:p>
            <a:r>
              <a:rPr lang="de-DE" dirty="0" smtClean="0"/>
              <a:t>Bild durch Klicken auf Symbol hinzufügen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038936" y="8946839"/>
            <a:ext cx="2448272" cy="592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8999376" y="9198867"/>
            <a:ext cx="3677445" cy="23063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 eaLnBrk="0" fontAlgn="base" hangingPunct="0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defRPr lang="en-US" sz="1100" b="0" kern="1200" baseline="0" dirty="0" err="1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de-CH" dirty="0" smtClean="0"/>
              <a:t>Ökonomie und Ökologie im Schutzwald - 2014 </a:t>
            </a:r>
            <a:endParaRPr lang="de-CH" dirty="0"/>
          </a:p>
        </p:txBody>
      </p:sp>
    </p:spTree>
  </p:cSld>
  <p:clrMapOvr>
    <a:masterClrMapping/>
  </p:clrMapOvr>
  <p:transition advClick="0" advTm="10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randabfa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19137" y="241236"/>
            <a:ext cx="11952287" cy="1368152"/>
          </a:xfrm>
        </p:spPr>
        <p:txBody>
          <a:bodyPr/>
          <a:lstStyle>
            <a:lvl1pPr>
              <a:defRPr>
                <a:solidFill>
                  <a:srgbClr val="567849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038936" y="8946839"/>
            <a:ext cx="2448272" cy="592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C1F27-48B3-48A4-A939-8D768B816578}" type="slidenum">
              <a:rPr lang="de-CH" smtClean="0"/>
              <a:pPr/>
              <a:t>‹Nr.›</a:t>
            </a:fld>
            <a:r>
              <a:rPr lang="en-US" smtClean="0"/>
              <a:t> </a:t>
            </a:r>
            <a:fld id="{9F4ABB4D-1A5F-4891-A32C-FEF94645D90B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8999376" y="9198867"/>
            <a:ext cx="3677445" cy="23063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 eaLnBrk="0" fontAlgn="base" hangingPunct="0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defRPr lang="en-US" sz="1100" b="0" kern="1200" baseline="0" dirty="0" err="1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de-CH" dirty="0" smtClean="0"/>
              <a:t>Ökonomie und Ökologie im Schutzwald - 2014 </a:t>
            </a:r>
            <a:endParaRPr lang="de-CH" dirty="0"/>
          </a:p>
        </p:txBody>
      </p:sp>
    </p:spTree>
  </p:cSld>
  <p:clrMapOvr>
    <a:masterClrMapping/>
  </p:clrMapOvr>
  <p:transition advClick="0" advTm="10000"/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r>
              <a:rPr lang="en-US" dirty="0" err="1" smtClean="0"/>
              <a:t>Seite</a:t>
            </a:r>
            <a:r>
              <a:rPr lang="en-US" dirty="0" smtClean="0"/>
              <a:t> </a:t>
            </a:r>
            <a:fld id="{9F4ABB4D-1A5F-4891-A32C-FEF94645D90B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038936" y="8946839"/>
            <a:ext cx="2448272" cy="592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8999376" y="9198867"/>
            <a:ext cx="3677445" cy="23063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 eaLnBrk="0" fontAlgn="base" hangingPunct="0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defRPr lang="en-US" sz="1100" b="0" kern="1200" baseline="0" dirty="0" err="1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de-CH" dirty="0" smtClean="0"/>
              <a:t>Ökonomie und Ökologie im Schutzwald - 2014 </a:t>
            </a:r>
            <a:endParaRPr lang="de-CH" dirty="0"/>
          </a:p>
        </p:txBody>
      </p:sp>
    </p:spTree>
  </p:cSld>
  <p:clrMapOvr>
    <a:masterClrMapping/>
  </p:clrMapOvr>
  <p:transition advClick="0" advTm="1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übersi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54460" y="9162863"/>
            <a:ext cx="2915642" cy="180000"/>
          </a:xfrm>
        </p:spPr>
        <p:txBody>
          <a:bodyPr/>
          <a:lstStyle>
            <a:lvl1pPr>
              <a:defRPr sz="1100"/>
            </a:lvl1pPr>
          </a:lstStyle>
          <a:p>
            <a:r>
              <a:rPr lang="en-US" dirty="0" err="1" smtClean="0"/>
              <a:t>Seite</a:t>
            </a:r>
            <a:r>
              <a:rPr lang="en-US" dirty="0" smtClean="0"/>
              <a:t> </a:t>
            </a:r>
            <a:fld id="{9F4ABB4D-1A5F-4891-A32C-FEF94645D90B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719137" y="2178050"/>
            <a:ext cx="11952287" cy="6696075"/>
          </a:xfrm>
        </p:spPr>
        <p:txBody>
          <a:bodyPr/>
          <a:lstStyle>
            <a:lvl1pPr marL="540000" indent="-540000">
              <a:buFont typeface="+mj-lt"/>
              <a:buAutoNum type="arabicPeriod"/>
              <a:defRPr/>
            </a:lvl1pPr>
            <a:lvl2pPr marL="1079500" indent="-540000">
              <a:buFont typeface="+mj-lt"/>
              <a:buAutoNum type="alphaLcPeriod"/>
              <a:defRPr/>
            </a:lvl2pPr>
            <a:lvl3pPr marL="898525" indent="-360000">
              <a:spcAft>
                <a:spcPts val="300"/>
              </a:spcAft>
              <a:buFont typeface="Arial" pitchFamily="34" charset="0"/>
              <a:buChar char="–"/>
              <a:defRPr sz="3200"/>
            </a:lvl3pPr>
            <a:lvl4pPr marL="539750" indent="0" defTabSz="895350">
              <a:spcBef>
                <a:spcPts val="0"/>
              </a:spcBef>
              <a:spcAft>
                <a:spcPts val="300"/>
              </a:spcAft>
              <a:defRPr sz="3200"/>
            </a:lvl4pPr>
            <a:lvl5pPr marL="1079500" indent="0">
              <a:spcBef>
                <a:spcPts val="0"/>
              </a:spcBef>
              <a:buFontTx/>
              <a:buNone/>
              <a:defRPr sz="2400"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8" name="Textfeld 7"/>
          <p:cNvSpPr txBox="1"/>
          <p:nvPr userDrawn="1"/>
        </p:nvSpPr>
        <p:spPr>
          <a:xfrm>
            <a:off x="673020" y="241236"/>
            <a:ext cx="9901566" cy="15481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CH" sz="4000" baseline="0" dirty="0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Inhalt</a:t>
            </a:r>
            <a:endParaRPr lang="en-US" sz="4000" baseline="0" dirty="0">
              <a:solidFill>
                <a:srgbClr val="56784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8999376" y="9198867"/>
            <a:ext cx="3677445" cy="23063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 eaLnBrk="0" fontAlgn="base" hangingPunct="0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defRPr lang="en-US" sz="1100" b="0" kern="1200" baseline="0" dirty="0" err="1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de-CH" dirty="0" smtClean="0"/>
              <a:t>Ökonomie und Ökologie im Schutzwald - 2014 </a:t>
            </a:r>
            <a:endParaRPr lang="de-CH" dirty="0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038936" y="8946839"/>
            <a:ext cx="2448272" cy="592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719139" y="9234488"/>
            <a:ext cx="2915642" cy="18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1100" b="0" baseline="0">
                <a:latin typeface="Arial" pitchFamily="34" charset="0"/>
              </a:defRPr>
            </a:lvl1pPr>
          </a:lstStyle>
          <a:p>
            <a:r>
              <a:rPr lang="en-US" dirty="0" err="1" smtClean="0"/>
              <a:t>Seite</a:t>
            </a:r>
            <a:r>
              <a:rPr lang="en-US" dirty="0" smtClean="0"/>
              <a:t> </a:t>
            </a:r>
            <a:fld id="{9F4ABB4D-1A5F-4891-A32C-FEF94645D90B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038936" y="8946839"/>
            <a:ext cx="2448272" cy="592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8999376" y="9198867"/>
            <a:ext cx="3677445" cy="23063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 eaLnBrk="0" fontAlgn="base" hangingPunct="0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defRPr lang="en-US" sz="1100" b="0" kern="1200" baseline="0" dirty="0" err="1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de-CH" dirty="0" smtClean="0"/>
              <a:t>Ökonomie und Ökologie im Schutzwald  - 2014</a:t>
            </a:r>
            <a:endParaRPr lang="de-CH" dirty="0"/>
          </a:p>
        </p:txBody>
      </p:sp>
      <p:sp>
        <p:nvSpPr>
          <p:cNvPr id="14" name="Titel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</p:spTree>
  </p:cSld>
  <p:clrMapOvr>
    <a:masterClrMapping/>
  </p:clrMapOvr>
  <p:transition advClick="0" advTm="1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anzsei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67849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r>
              <a:rPr lang="en-US" dirty="0" err="1" smtClean="0"/>
              <a:t>Seite</a:t>
            </a:r>
            <a:r>
              <a:rPr lang="en-US" dirty="0" smtClean="0"/>
              <a:t> </a:t>
            </a:r>
            <a:fld id="{9F4ABB4D-1A5F-4891-A32C-FEF94645D90B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>
            <a:lvl2pPr marL="530225" indent="-530225">
              <a:buClr>
                <a:schemeClr val="accent1"/>
              </a:buClr>
              <a:buFont typeface="Arial" pitchFamily="34" charset="0"/>
              <a:buChar char="•"/>
              <a:defRPr sz="4000"/>
            </a:lvl2pPr>
            <a:lvl3pPr>
              <a:buNone/>
              <a:defRPr sz="3200"/>
            </a:lvl3pPr>
            <a:lvl4pPr marL="898525" indent="-358775" defTabSz="898525">
              <a:spcBef>
                <a:spcPts val="0"/>
              </a:spcBef>
              <a:buFont typeface="Arial" pitchFamily="34" charset="0"/>
              <a:buChar char="–"/>
              <a:defRPr sz="3200" baseline="0"/>
            </a:lvl4pPr>
            <a:lvl5pPr marL="898525" indent="0">
              <a:spcBef>
                <a:spcPts val="0"/>
              </a:spcBef>
              <a:buNone/>
              <a:defRPr sz="2400"/>
            </a:lvl5pPr>
            <a:lvl6pPr marL="1260000" indent="-360000">
              <a:spcBef>
                <a:spcPts val="0"/>
              </a:spcBef>
              <a:buFont typeface="Arial" pitchFamily="34" charset="0"/>
              <a:buChar char="–"/>
              <a:defRPr sz="2400"/>
            </a:lvl6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5"/>
            <a:r>
              <a:rPr lang="de-DE" dirty="0" smtClean="0"/>
              <a:t>Fünfte Ebene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038936" y="8946839"/>
            <a:ext cx="2448272" cy="592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8999376" y="9198867"/>
            <a:ext cx="3677445" cy="23063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 eaLnBrk="0" fontAlgn="base" hangingPunct="0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defRPr lang="en-US" sz="1100" b="0" kern="1200" baseline="0" dirty="0" err="1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de-CH" dirty="0" smtClean="0"/>
              <a:t>Ökonomie und Ökologie im Schutzwald - 2014</a:t>
            </a:r>
            <a:endParaRPr lang="de-CH" dirty="0"/>
          </a:p>
        </p:txBody>
      </p:sp>
    </p:spTree>
  </p:cSld>
  <p:clrMapOvr>
    <a:masterClrMapping/>
  </p:clrMapOvr>
  <p:transition advClick="0" advTm="1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241236"/>
            <a:ext cx="11772900" cy="1368152"/>
          </a:xfrm>
        </p:spPr>
        <p:txBody>
          <a:bodyPr/>
          <a:lstStyle>
            <a:lvl1pPr>
              <a:defRPr>
                <a:solidFill>
                  <a:srgbClr val="567849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r>
              <a:rPr lang="en-US" dirty="0" err="1" smtClean="0"/>
              <a:t>Seite</a:t>
            </a:r>
            <a:r>
              <a:rPr lang="en-US" dirty="0" smtClean="0"/>
              <a:t> </a:t>
            </a:r>
            <a:fld id="{9F4ABB4D-1A5F-4891-A32C-FEF94645D90B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719138" y="2178050"/>
            <a:ext cx="5867399" cy="6696075"/>
          </a:xfrm>
        </p:spPr>
        <p:txBody>
          <a:bodyPr/>
          <a:lstStyle>
            <a:lvl1pPr>
              <a:spcAft>
                <a:spcPts val="300"/>
              </a:spcAft>
              <a:defRPr sz="3200"/>
            </a:lvl1pPr>
            <a:lvl2pPr marL="365125" indent="-365125">
              <a:buFont typeface="Arial" pitchFamily="34" charset="0"/>
              <a:buChar char="–"/>
              <a:tabLst/>
              <a:defRPr/>
            </a:lvl2pPr>
            <a:lvl3pPr marL="720000" indent="-358775">
              <a:defRPr sz="2400"/>
            </a:lvl3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6802438" y="2178050"/>
            <a:ext cx="5868987" cy="6696075"/>
          </a:xfrm>
        </p:spPr>
        <p:txBody>
          <a:bodyPr/>
          <a:lstStyle>
            <a:lvl1pPr>
              <a:spcAft>
                <a:spcPts val="300"/>
              </a:spcAft>
              <a:defRPr sz="3200"/>
            </a:lvl1pPr>
            <a:lvl2pPr marL="365125" indent="-365125">
              <a:buFont typeface="Arial" pitchFamily="34" charset="0"/>
              <a:buChar char="–"/>
              <a:tabLst/>
              <a:defRPr/>
            </a:lvl2pPr>
            <a:lvl3pPr marL="720000" indent="-358775">
              <a:defRPr sz="2400"/>
            </a:lvl3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038936" y="8946839"/>
            <a:ext cx="2448272" cy="592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8999376" y="9198867"/>
            <a:ext cx="3677445" cy="23063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 eaLnBrk="0" fontAlgn="base" hangingPunct="0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defRPr lang="en-US" sz="1100" b="0" kern="1200" baseline="0" dirty="0" err="1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de-CH" dirty="0" smtClean="0"/>
              <a:t>Ökonomie und Ökologie im Schutzwald - 2014</a:t>
            </a:r>
            <a:endParaRPr lang="de-CH" dirty="0"/>
          </a:p>
        </p:txBody>
      </p:sp>
    </p:spTree>
  </p:cSld>
  <p:clrMapOvr>
    <a:masterClrMapping/>
  </p:clrMapOvr>
  <p:transition advClick="0" advTm="1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listung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7" y="241236"/>
            <a:ext cx="11952287" cy="1368152"/>
          </a:xfrm>
        </p:spPr>
        <p:txBody>
          <a:bodyPr/>
          <a:lstStyle>
            <a:lvl1pPr>
              <a:defRPr>
                <a:solidFill>
                  <a:srgbClr val="567849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r>
              <a:rPr lang="en-US" dirty="0" err="1" smtClean="0"/>
              <a:t>Seite</a:t>
            </a:r>
            <a:r>
              <a:rPr lang="en-US" dirty="0" smtClean="0"/>
              <a:t> </a:t>
            </a:r>
            <a:fld id="{9F4ABB4D-1A5F-4891-A32C-FEF94645D90B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719139" y="2178050"/>
            <a:ext cx="11952286" cy="6696075"/>
          </a:xfrm>
        </p:spPr>
        <p:txBody>
          <a:bodyPr/>
          <a:lstStyle>
            <a:lvl1pPr marL="360000" indent="-360000">
              <a:buClr>
                <a:schemeClr val="accent1"/>
              </a:buClr>
              <a:buFont typeface="Arial" pitchFamily="34" charset="0"/>
              <a:buChar char="•"/>
              <a:defRPr sz="3200" b="1"/>
            </a:lvl1pPr>
            <a:lvl2pPr marL="360000" indent="0">
              <a:buFont typeface="Arial" pitchFamily="34" charset="0"/>
              <a:buNone/>
              <a:defRPr lang="de-DE" sz="3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720000" indent="-358775">
              <a:buClr>
                <a:schemeClr val="accent2"/>
              </a:buClr>
              <a:buFont typeface="Arial" pitchFamily="34" charset="0"/>
              <a:buChar char="•"/>
              <a:defRPr/>
            </a:lvl3pPr>
            <a:lvl4pPr marL="720000" indent="0">
              <a:spcBef>
                <a:spcPts val="0"/>
              </a:spcBef>
              <a:defRPr/>
            </a:lvl4pPr>
            <a:lvl5pPr marL="1080000" indent="-360000">
              <a:spcBef>
                <a:spcPts val="0"/>
              </a:spcBef>
              <a:buClr>
                <a:schemeClr val="accent3"/>
              </a:buClr>
              <a:buFont typeface="Arial" pitchFamily="34" charset="0"/>
              <a:buChar char="•"/>
              <a:defRPr sz="2400"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Ebene</a:t>
            </a:r>
          </a:p>
          <a:p>
            <a:pPr lvl="2"/>
            <a:r>
              <a:rPr lang="de-DE" dirty="0" err="1" smtClean="0"/>
              <a:t>DritteZweite</a:t>
            </a:r>
            <a:r>
              <a:rPr lang="de-DE" dirty="0" smtClean="0"/>
              <a:t> 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038936" y="8946839"/>
            <a:ext cx="2448272" cy="592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8999376" y="9198867"/>
            <a:ext cx="3677445" cy="23063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 eaLnBrk="0" fontAlgn="base" hangingPunct="0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defRPr lang="en-US" sz="1100" b="0" kern="1200" baseline="0" dirty="0" err="1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de-CH" dirty="0" smtClean="0"/>
              <a:t>Ökonomie und Ökologie im Schutzwald - 2014</a:t>
            </a:r>
            <a:endParaRPr lang="de-CH" dirty="0"/>
          </a:p>
        </p:txBody>
      </p:sp>
    </p:spTree>
  </p:cSld>
  <p:clrMapOvr>
    <a:masterClrMapping/>
  </p:clrMapOvr>
  <p:transition advClick="0" advTm="1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7" y="241236"/>
            <a:ext cx="11952287" cy="1368152"/>
          </a:xfrm>
        </p:spPr>
        <p:txBody>
          <a:bodyPr/>
          <a:lstStyle>
            <a:lvl1pPr>
              <a:defRPr>
                <a:solidFill>
                  <a:srgbClr val="567849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19138" y="2178050"/>
            <a:ext cx="5867399" cy="6537325"/>
          </a:xfrm>
        </p:spPr>
        <p:txBody>
          <a:bodyPr/>
          <a:lstStyle>
            <a:lvl1pPr marL="0" indent="0"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802438" y="2178050"/>
            <a:ext cx="5868987" cy="6537325"/>
          </a:xfrm>
        </p:spPr>
        <p:txBody>
          <a:bodyPr/>
          <a:lstStyle>
            <a:lvl1pPr marL="0" indent="0">
              <a:defRPr sz="3200"/>
            </a:lvl1pPr>
            <a:lvl2pPr>
              <a:buNone/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10" name="Foliennummernplatzhalter 8"/>
          <p:cNvSpPr>
            <a:spLocks noGrp="1"/>
          </p:cNvSpPr>
          <p:nvPr>
            <p:ph type="sldNum" sz="quarter" idx="4"/>
          </p:nvPr>
        </p:nvSpPr>
        <p:spPr>
          <a:xfrm>
            <a:off x="719139" y="9234488"/>
            <a:ext cx="2915642" cy="18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1100" b="0" baseline="0">
                <a:latin typeface="Arial" pitchFamily="34" charset="0"/>
              </a:defRPr>
            </a:lvl1pPr>
          </a:lstStyle>
          <a:p>
            <a:r>
              <a:rPr lang="en-US" dirty="0" err="1" smtClean="0"/>
              <a:t>Seite</a:t>
            </a:r>
            <a:r>
              <a:rPr lang="en-US" dirty="0" smtClean="0"/>
              <a:t> </a:t>
            </a:r>
            <a:fld id="{9F4ABB4D-1A5F-4891-A32C-FEF94645D90B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038936" y="8946839"/>
            <a:ext cx="2448272" cy="592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8999376" y="9198867"/>
            <a:ext cx="3677445" cy="23063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 eaLnBrk="0" fontAlgn="base" hangingPunct="0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defRPr lang="en-US" sz="1100" b="0" kern="1200" baseline="0" dirty="0" err="1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de-CH" dirty="0" smtClean="0"/>
              <a:t>Ökonomie und Ökologie im Schutzwald - 2014</a:t>
            </a:r>
            <a:endParaRPr lang="de-CH" dirty="0"/>
          </a:p>
        </p:txBody>
      </p:sp>
    </p:spTree>
  </p:cSld>
  <p:clrMapOvr>
    <a:masterClrMapping/>
  </p:clrMapOvr>
  <p:transition advClick="0" advTm="1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7" y="241236"/>
            <a:ext cx="11952287" cy="1368152"/>
          </a:xfrm>
        </p:spPr>
        <p:txBody>
          <a:bodyPr/>
          <a:lstStyle>
            <a:lvl1pPr>
              <a:defRPr>
                <a:solidFill>
                  <a:srgbClr val="567849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19138" y="2184399"/>
            <a:ext cx="5867399" cy="1037804"/>
          </a:xfrm>
        </p:spPr>
        <p:txBody>
          <a:bodyPr anchor="t" anchorCtr="0">
            <a:noAutofit/>
          </a:bodyPr>
          <a:lstStyle>
            <a:lvl1pPr marL="0" indent="0">
              <a:spcAft>
                <a:spcPts val="0"/>
              </a:spcAft>
              <a:buNone/>
              <a:defRPr sz="3200" b="0" baseline="0"/>
            </a:lvl1pPr>
            <a:lvl2pPr marL="360000" indent="-360000">
              <a:buFont typeface="Arial" pitchFamily="34" charset="0"/>
              <a:buChar char="–"/>
              <a:defRPr sz="3200" b="0"/>
            </a:lvl2pPr>
            <a:lvl3pPr marL="0" indent="0">
              <a:buNone/>
              <a:defRPr sz="2400" b="0"/>
            </a:lvl3pPr>
            <a:lvl4pPr marL="720000" indent="-358775">
              <a:buFont typeface="Arial" pitchFamily="34" charset="0"/>
              <a:buChar char="–"/>
              <a:defRPr sz="2400" b="0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719138" y="3402223"/>
            <a:ext cx="5867400" cy="5471902"/>
          </a:xfrm>
        </p:spPr>
        <p:txBody>
          <a:bodyPr/>
          <a:lstStyle>
            <a:lvl1pPr>
              <a:defRPr sz="2400"/>
            </a:lvl1pPr>
            <a:lvl2pPr marL="360000" indent="-360000">
              <a:buFont typeface="Arial" pitchFamily="34" charset="0"/>
              <a:buChar char="–"/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802437" y="3381354"/>
            <a:ext cx="5868987" cy="5476950"/>
          </a:xfrm>
        </p:spPr>
        <p:txBody>
          <a:bodyPr/>
          <a:lstStyle>
            <a:lvl1pPr>
              <a:defRPr sz="2400"/>
            </a:lvl1pPr>
            <a:lvl2pPr marL="360000" indent="-360000">
              <a:buFont typeface="Arial" pitchFamily="34" charset="0"/>
              <a:buChar char="–"/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11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719139" y="9234488"/>
            <a:ext cx="2915642" cy="18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1100" b="0" baseline="0">
                <a:latin typeface="Arial" pitchFamily="34" charset="0"/>
              </a:defRPr>
            </a:lvl1pPr>
          </a:lstStyle>
          <a:p>
            <a:r>
              <a:rPr lang="en-US" dirty="0" err="1" smtClean="0"/>
              <a:t>Seite</a:t>
            </a:r>
            <a:r>
              <a:rPr lang="en-US" dirty="0" smtClean="0"/>
              <a:t> </a:t>
            </a:r>
            <a:fld id="{9F4ABB4D-1A5F-4891-A32C-FEF94645D90B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Textplatzhalter 2"/>
          <p:cNvSpPr>
            <a:spLocks noGrp="1"/>
          </p:cNvSpPr>
          <p:nvPr>
            <p:ph type="body" idx="13"/>
          </p:nvPr>
        </p:nvSpPr>
        <p:spPr>
          <a:xfrm>
            <a:off x="6767512" y="2178050"/>
            <a:ext cx="5903913" cy="1037804"/>
          </a:xfrm>
        </p:spPr>
        <p:txBody>
          <a:bodyPr anchor="t" anchorCtr="0">
            <a:noAutofit/>
          </a:bodyPr>
          <a:lstStyle>
            <a:lvl1pPr marL="0" indent="0">
              <a:spcAft>
                <a:spcPts val="0"/>
              </a:spcAft>
              <a:buNone/>
              <a:defRPr sz="3200" b="0" baseline="0"/>
            </a:lvl1pPr>
            <a:lvl2pPr marL="360000" indent="-360000">
              <a:buFont typeface="Arial" pitchFamily="34" charset="0"/>
              <a:buChar char="–"/>
              <a:defRPr sz="3200" b="0"/>
            </a:lvl2pPr>
            <a:lvl3pPr marL="0" indent="0">
              <a:buNone/>
              <a:defRPr sz="2400" b="0"/>
            </a:lvl3pPr>
            <a:lvl4pPr marL="720000" indent="-358775">
              <a:buFont typeface="Arial" pitchFamily="34" charset="0"/>
              <a:buChar char="–"/>
              <a:defRPr sz="2400" b="0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038936" y="8946839"/>
            <a:ext cx="2448272" cy="592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8999376" y="9198867"/>
            <a:ext cx="3677445" cy="23063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 eaLnBrk="0" fontAlgn="base" hangingPunct="0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defRPr lang="en-US" sz="1100" b="0" kern="1200" baseline="0" dirty="0" err="1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de-CH" dirty="0" smtClean="0"/>
              <a:t>Ökonomie und Ökologie im Schutzwald - 2014 </a:t>
            </a:r>
            <a:endParaRPr lang="de-CH" dirty="0"/>
          </a:p>
        </p:txBody>
      </p:sp>
    </p:spTree>
  </p:cSld>
  <p:clrMapOvr>
    <a:masterClrMapping/>
  </p:clrMapOvr>
  <p:transition advClick="0" advTm="1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7" y="241236"/>
            <a:ext cx="11952287" cy="1368152"/>
          </a:xfrm>
        </p:spPr>
        <p:txBody>
          <a:bodyPr/>
          <a:lstStyle>
            <a:lvl1pPr>
              <a:defRPr>
                <a:solidFill>
                  <a:srgbClr val="567849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10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719139" y="9234488"/>
            <a:ext cx="2915642" cy="18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1100" b="0" baseline="0">
                <a:latin typeface="Arial" pitchFamily="34" charset="0"/>
              </a:defRPr>
            </a:lvl1pPr>
          </a:lstStyle>
          <a:p>
            <a:r>
              <a:rPr lang="en-US" dirty="0" err="1" smtClean="0"/>
              <a:t>Seite</a:t>
            </a:r>
            <a:r>
              <a:rPr lang="en-US" dirty="0" smtClean="0"/>
              <a:t> </a:t>
            </a:r>
            <a:fld id="{9F4ABB4D-1A5F-4891-A32C-FEF94645D90B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038936" y="8946839"/>
            <a:ext cx="2448272" cy="592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8999376" y="9198867"/>
            <a:ext cx="3677445" cy="23063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 eaLnBrk="0" fontAlgn="base" hangingPunct="0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defRPr lang="en-US" sz="1100" b="0" kern="1200" baseline="0" dirty="0" err="1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de-CH" dirty="0" smtClean="0"/>
              <a:t>Ökonomie und Ökologie im Schutzwald - 2014 </a:t>
            </a:r>
            <a:endParaRPr lang="de-CH" dirty="0"/>
          </a:p>
        </p:txBody>
      </p:sp>
    </p:spTree>
  </p:cSld>
  <p:clrMapOvr>
    <a:masterClrMapping/>
  </p:clrMapOvr>
  <p:transition advClick="0" advTm="1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719137" y="241236"/>
            <a:ext cx="11952287" cy="136815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19137" y="2178050"/>
            <a:ext cx="11952287" cy="66960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8963372" y="9162863"/>
            <a:ext cx="3677445" cy="23063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lnSpc>
                <a:spcPts val="1700"/>
              </a:lnSpc>
              <a:defRPr sz="1100" b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algn="l"/>
            <a:r>
              <a:rPr lang="en-US" baseline="0" dirty="0" err="1" smtClean="0"/>
              <a:t>Ökonomie</a:t>
            </a:r>
            <a:r>
              <a:rPr lang="en-US" baseline="0" dirty="0" smtClean="0"/>
              <a:t> und </a:t>
            </a:r>
            <a:r>
              <a:rPr lang="en-US" baseline="0" dirty="0" err="1" smtClean="0"/>
              <a:t>Ökologie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Schutzwald</a:t>
            </a:r>
            <a:endParaRPr lang="en-US" dirty="0" smtClean="0"/>
          </a:p>
          <a:p>
            <a:pPr algn="l"/>
            <a:endParaRPr lang="en-US" dirty="0"/>
          </a:p>
        </p:txBody>
      </p:sp>
      <p:sp>
        <p:nvSpPr>
          <p:cNvPr id="7" name="Foliennummernplatzhalter 8"/>
          <p:cNvSpPr>
            <a:spLocks noGrp="1"/>
          </p:cNvSpPr>
          <p:nvPr>
            <p:ph type="sldNum" sz="quarter" idx="4"/>
          </p:nvPr>
        </p:nvSpPr>
        <p:spPr>
          <a:xfrm>
            <a:off x="718456" y="9198867"/>
            <a:ext cx="2915642" cy="18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1100" b="0" baseline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 err="1" smtClean="0"/>
              <a:t>Seite</a:t>
            </a:r>
            <a:r>
              <a:rPr lang="en-US" dirty="0" smtClean="0"/>
              <a:t> </a:t>
            </a:r>
            <a:fld id="{9F4ABB4D-1A5F-4891-A32C-FEF94645D90B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73" r:id="rId2"/>
    <p:sldLayoutId id="2147483683" r:id="rId3"/>
    <p:sldLayoutId id="2147483678" r:id="rId4"/>
    <p:sldLayoutId id="2147483681" r:id="rId5"/>
    <p:sldLayoutId id="2147483680" r:id="rId6"/>
    <p:sldLayoutId id="2147483667" r:id="rId7"/>
    <p:sldLayoutId id="2147483668" r:id="rId8"/>
    <p:sldLayoutId id="2147483669" r:id="rId9"/>
    <p:sldLayoutId id="2147483670" r:id="rId10"/>
    <p:sldLayoutId id="2147483675" r:id="rId11"/>
    <p:sldLayoutId id="2147483684" r:id="rId12"/>
    <p:sldLayoutId id="2147483682" r:id="rId13"/>
    <p:sldLayoutId id="2147483677" r:id="rId14"/>
    <p:sldLayoutId id="2147483674" r:id="rId15"/>
    <p:sldLayoutId id="2147483685" r:id="rId16"/>
  </p:sldLayoutIdLst>
  <p:transition advClick="0" advTm="10000"/>
  <p:hf hdr="0" dt="0"/>
  <p:txStyles>
    <p:titleStyle>
      <a:lvl1pPr algn="l" defTabSz="914400" rtl="0" eaLnBrk="1" latinLnBrk="0" hangingPunct="1">
        <a:spcBef>
          <a:spcPct val="0"/>
        </a:spcBef>
        <a:buNone/>
        <a:defRPr sz="4000" b="1" kern="1200" baseline="0">
          <a:solidFill>
            <a:srgbClr val="567849"/>
          </a:solidFill>
          <a:latin typeface="Verdana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None/>
        <a:tabLst/>
        <a:defRPr sz="4000" kern="1200" baseline="0">
          <a:solidFill>
            <a:srgbClr val="567849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0" indent="0" algn="l" defTabSz="914400" rtl="0" eaLnBrk="1" latinLnBrk="0" hangingPunct="1">
        <a:spcBef>
          <a:spcPts val="0"/>
        </a:spcBef>
        <a:spcAft>
          <a:spcPts val="300"/>
        </a:spcAft>
        <a:buClrTx/>
        <a:buFont typeface="Arial" pitchFamily="34" charset="0"/>
        <a:buNone/>
        <a:defRPr sz="3200" b="0" kern="1200" baseline="0">
          <a:solidFill>
            <a:srgbClr val="567849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360000" indent="-360000" algn="l" defTabSz="914400" rtl="0" eaLnBrk="1" latinLnBrk="0" hangingPunct="1">
        <a:spcBef>
          <a:spcPts val="0"/>
        </a:spcBef>
        <a:spcAft>
          <a:spcPts val="300"/>
        </a:spcAft>
        <a:buFont typeface="Arial" pitchFamily="34" charset="0"/>
        <a:buChar char="–"/>
        <a:defRPr sz="3200" kern="1200">
          <a:solidFill>
            <a:srgbClr val="567849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360000" indent="0" algn="l" defTabSz="914400" rtl="0" eaLnBrk="1" latinLnBrk="0" hangingPunct="1">
        <a:spcBef>
          <a:spcPts val="0"/>
        </a:spcBef>
        <a:buFont typeface="Arial" pitchFamily="34" charset="0"/>
        <a:buNone/>
        <a:defRPr sz="2400" kern="1200">
          <a:solidFill>
            <a:srgbClr val="567849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720000" indent="-360000" algn="l" defTabSz="914400" rtl="0" eaLnBrk="1" latinLnBrk="0" hangingPunct="1">
        <a:spcBef>
          <a:spcPts val="0"/>
        </a:spcBef>
        <a:buFont typeface="Arial" pitchFamily="34" charset="0"/>
        <a:buChar char="–"/>
        <a:defRPr sz="2400" kern="1200">
          <a:solidFill>
            <a:srgbClr val="567849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dirty="0" smtClean="0"/>
              <a:t>Das Projekt "Ökonomie und Ökologie im Schutzwald"</a:t>
            </a:r>
            <a:endParaRPr lang="de-CH" dirty="0"/>
          </a:p>
        </p:txBody>
      </p:sp>
      <p:sp>
        <p:nvSpPr>
          <p:cNvPr id="3" name="Titel 5"/>
          <p:cNvSpPr txBox="1">
            <a:spLocks/>
          </p:cNvSpPr>
          <p:nvPr/>
        </p:nvSpPr>
        <p:spPr>
          <a:xfrm>
            <a:off x="826468" y="4734371"/>
            <a:ext cx="11109325" cy="147543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j-ea"/>
                <a:cs typeface="Arial" pitchFamily="34" charset="0"/>
              </a:rPr>
              <a:t>Der Schutzwald </a:t>
            </a:r>
            <a:endParaRPr kumimoji="0" lang="de-CH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 advClick="0" advTm="5366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719138" y="241236"/>
            <a:ext cx="11772900" cy="1108759"/>
          </a:xfrm>
        </p:spPr>
        <p:txBody>
          <a:bodyPr/>
          <a:lstStyle/>
          <a:p>
            <a:pPr>
              <a:buNone/>
            </a:pPr>
            <a:r>
              <a:rPr lang="de-CH" dirty="0" smtClean="0"/>
              <a:t>Erkenntnisse</a:t>
            </a:r>
            <a:endParaRPr lang="de-CH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err="1" smtClean="0"/>
              <a:t>Seite</a:t>
            </a:r>
            <a:r>
              <a:rPr lang="en-US" dirty="0" smtClean="0"/>
              <a:t> </a:t>
            </a:r>
            <a:fld id="{9F4ABB4D-1A5F-4891-A32C-FEF94645D90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718456" y="1422003"/>
            <a:ext cx="5867399" cy="5364596"/>
          </a:xfrm>
        </p:spPr>
        <p:txBody>
          <a:bodyPr>
            <a:normAutofit/>
          </a:bodyPr>
          <a:lstStyle/>
          <a:p>
            <a:pPr lvl="1">
              <a:buFont typeface="Arial" pitchFamily="34" charset="0"/>
              <a:buChar char="•"/>
            </a:pPr>
            <a:r>
              <a:rPr lang="de-CH" sz="2600" dirty="0" smtClean="0">
                <a:solidFill>
                  <a:srgbClr val="567849"/>
                </a:solidFill>
              </a:rPr>
              <a:t>Internationaler Konsens über die Art und Weise, wie der Schutzwald zu pflegen ist.</a:t>
            </a:r>
          </a:p>
          <a:p>
            <a:pPr lvl="1">
              <a:buFont typeface="Arial" pitchFamily="34" charset="0"/>
              <a:buChar char="•"/>
            </a:pPr>
            <a:r>
              <a:rPr lang="de-CH" sz="2600" dirty="0" smtClean="0">
                <a:solidFill>
                  <a:srgbClr val="567849"/>
                </a:solidFill>
              </a:rPr>
              <a:t>Schutzwaldpflege als grundlegender Pfeiler für das Leben und die Sicherheit der Bevölkerung in den Alpentälern.</a:t>
            </a:r>
          </a:p>
          <a:p>
            <a:pPr lvl="1">
              <a:buFont typeface="Arial" pitchFamily="34" charset="0"/>
              <a:buChar char="•"/>
            </a:pPr>
            <a:r>
              <a:rPr lang="de-CH" sz="2600" dirty="0" smtClean="0"/>
              <a:t>Nachhaltige Schutzwaldpflege bringt Ökonomie und Ökologie unter einen Hut. </a:t>
            </a:r>
            <a:r>
              <a:rPr lang="de-CH" sz="2600" dirty="0" smtClean="0">
                <a:solidFill>
                  <a:srgbClr val="567849"/>
                </a:solidFill>
              </a:rPr>
              <a:t>Zwischen Ökonomie und Ökologie besteht kein Widerspruch, zumindest im Schutzwald nicht.  </a:t>
            </a:r>
            <a:endParaRPr lang="de-CH" sz="2600" dirty="0">
              <a:solidFill>
                <a:srgbClr val="567849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6802438" y="1458007"/>
            <a:ext cx="5868987" cy="5256584"/>
          </a:xfrm>
        </p:spPr>
        <p:txBody>
          <a:bodyPr>
            <a:normAutofit/>
          </a:bodyPr>
          <a:lstStyle/>
          <a:p>
            <a:pPr lvl="1">
              <a:buFont typeface="Arial" pitchFamily="34" charset="0"/>
              <a:buChar char="•"/>
            </a:pPr>
            <a:r>
              <a:rPr lang="de-CH" sz="2600" dirty="0" smtClean="0">
                <a:solidFill>
                  <a:srgbClr val="567849"/>
                </a:solidFill>
              </a:rPr>
              <a:t>Forstdienste und Waldeigen-</a:t>
            </a:r>
            <a:r>
              <a:rPr lang="de-CH" sz="2600" dirty="0" err="1" smtClean="0">
                <a:solidFill>
                  <a:srgbClr val="567849"/>
                </a:solidFill>
              </a:rPr>
              <a:t>tümer</a:t>
            </a:r>
            <a:r>
              <a:rPr lang="de-CH" sz="2600" dirty="0" smtClean="0">
                <a:solidFill>
                  <a:srgbClr val="567849"/>
                </a:solidFill>
              </a:rPr>
              <a:t> verfügen über ein grosses fachliches </a:t>
            </a:r>
            <a:r>
              <a:rPr lang="de-CH" sz="2600" dirty="0" err="1" smtClean="0">
                <a:solidFill>
                  <a:srgbClr val="567849"/>
                </a:solidFill>
              </a:rPr>
              <a:t>Know-How</a:t>
            </a:r>
            <a:r>
              <a:rPr lang="de-CH" sz="2600" dirty="0" smtClean="0">
                <a:solidFill>
                  <a:srgbClr val="567849"/>
                </a:solidFill>
              </a:rPr>
              <a:t>.</a:t>
            </a:r>
          </a:p>
          <a:p>
            <a:pPr lvl="1">
              <a:buFont typeface="Arial" pitchFamily="34" charset="0"/>
              <a:buChar char="•"/>
            </a:pPr>
            <a:r>
              <a:rPr lang="de-CH" sz="2600" dirty="0" smtClean="0"/>
              <a:t>Die Schutzwaldpflege verdient eine Abgeltung. </a:t>
            </a:r>
            <a:endParaRPr lang="de-CH" sz="2600" dirty="0" smtClean="0">
              <a:solidFill>
                <a:srgbClr val="567849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de-CH" sz="2600" dirty="0" smtClean="0">
                <a:solidFill>
                  <a:srgbClr val="567849"/>
                </a:solidFill>
              </a:rPr>
              <a:t>Aufgabe der Politik ist es, Rahmenbedingungen zu schaffen und Ressourcen bereit zu stellen.</a:t>
            </a:r>
          </a:p>
          <a:p>
            <a:endParaRPr lang="de-CH" dirty="0">
              <a:solidFill>
                <a:srgbClr val="567849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8999376" y="9198867"/>
            <a:ext cx="3677445" cy="230637"/>
          </a:xfrm>
        </p:spPr>
        <p:txBody>
          <a:bodyPr/>
          <a:lstStyle/>
          <a:p>
            <a:pPr algn="l"/>
            <a:r>
              <a:rPr lang="de-CH" dirty="0" smtClean="0"/>
              <a:t>Ökonomie und Ökologie im Schutzwald - 2014 </a:t>
            </a:r>
            <a:endParaRPr lang="en-US" dirty="0"/>
          </a:p>
        </p:txBody>
      </p:sp>
      <p:pic>
        <p:nvPicPr>
          <p:cNvPr id="9" name="Grafik 8" descr="V:\Benutzer\maurizio.veneziani\Daten\ARGE-Alp-Oekologie-Oekonomie\Bilder_fuer_Broschuere\Bild21_Totholzverjügnung auf Fichte_Gonzenwald_Sommer-2006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6448" y="7002623"/>
            <a:ext cx="2338028" cy="1798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Grafik 9" descr="V:\Benutzer\maurizio.veneziani\Daten\ARGE-Alp-Oekologie-Oekonomie\Bilder_fuer_Broschuere\Bild28_Seilkran_Sonderegger_95_mk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2732" y="7002623"/>
            <a:ext cx="5868226" cy="178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Grafik 10" descr="V:\Benutzer\maurizio.veneziani\Daten\ARGE-Alp-Oekologie-Oekonomie\Bilder_fuer_Broschuere\Bild14_P1010692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15400" y="7002623"/>
            <a:ext cx="3132348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Produkte aus dem Projekt </a:t>
            </a:r>
            <a:endParaRPr lang="de-CH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Seite </a:t>
            </a:r>
            <a:fld id="{9F4ABB4D-1A5F-4891-A32C-FEF94645D90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719137" y="1782042"/>
            <a:ext cx="11952287" cy="7092083"/>
          </a:xfrm>
        </p:spPr>
        <p:txBody>
          <a:bodyPr>
            <a:normAutofit/>
          </a:bodyPr>
          <a:lstStyle/>
          <a:p>
            <a:pPr marL="365125" lvl="1" indent="-365125">
              <a:lnSpc>
                <a:spcPct val="90000"/>
              </a:lnSpc>
              <a:spcAft>
                <a:spcPts val="1200"/>
              </a:spcAft>
              <a:buClrTx/>
            </a:pPr>
            <a:r>
              <a:rPr lang="de-CH" sz="2800" dirty="0" smtClean="0">
                <a:solidFill>
                  <a:srgbClr val="567849"/>
                </a:solidFill>
              </a:rPr>
              <a:t>Für die Politik: </a:t>
            </a:r>
            <a:r>
              <a:rPr lang="de-CH" sz="2800" b="1" dirty="0" smtClean="0">
                <a:solidFill>
                  <a:srgbClr val="567849"/>
                </a:solidFill>
              </a:rPr>
              <a:t>Das Manifest für den Schutzwald </a:t>
            </a:r>
            <a:r>
              <a:rPr lang="de-CH" sz="2800" dirty="0" smtClean="0">
                <a:solidFill>
                  <a:srgbClr val="567849"/>
                </a:solidFill>
              </a:rPr>
              <a:t>(was Fachleute sagen und fordern).</a:t>
            </a:r>
          </a:p>
          <a:p>
            <a:pPr marL="365125" lvl="1" indent="-365125">
              <a:lnSpc>
                <a:spcPct val="90000"/>
              </a:lnSpc>
              <a:spcAft>
                <a:spcPts val="1200"/>
              </a:spcAft>
              <a:buClrTx/>
            </a:pPr>
            <a:r>
              <a:rPr lang="de-CH" sz="2800" dirty="0" smtClean="0">
                <a:solidFill>
                  <a:srgbClr val="567849"/>
                </a:solidFill>
              </a:rPr>
              <a:t>Für alle: </a:t>
            </a:r>
            <a:r>
              <a:rPr lang="de-CH" sz="2800" b="1" dirty="0" smtClean="0">
                <a:solidFill>
                  <a:srgbClr val="567849"/>
                </a:solidFill>
              </a:rPr>
              <a:t>Die Broschüre </a:t>
            </a:r>
            <a:r>
              <a:rPr lang="de-CH" sz="2800" dirty="0" smtClean="0">
                <a:solidFill>
                  <a:srgbClr val="567849"/>
                </a:solidFill>
              </a:rPr>
              <a:t>(das Projekt auf einen Blick). </a:t>
            </a:r>
          </a:p>
          <a:p>
            <a:pPr marL="365125" lvl="1" indent="-365125">
              <a:lnSpc>
                <a:spcPct val="90000"/>
              </a:lnSpc>
              <a:spcAft>
                <a:spcPts val="1200"/>
              </a:spcAft>
              <a:buClrTx/>
            </a:pPr>
            <a:r>
              <a:rPr lang="de-CH" sz="2800" dirty="0" smtClean="0">
                <a:solidFill>
                  <a:srgbClr val="567849"/>
                </a:solidFill>
              </a:rPr>
              <a:t>Für Fachleute: </a:t>
            </a:r>
            <a:r>
              <a:rPr lang="de-CH" sz="2800" b="1" dirty="0" smtClean="0">
                <a:solidFill>
                  <a:srgbClr val="567849"/>
                </a:solidFill>
              </a:rPr>
              <a:t>Der Exkursionsführer </a:t>
            </a:r>
            <a:r>
              <a:rPr lang="de-CH" sz="2800" dirty="0" smtClean="0">
                <a:solidFill>
                  <a:srgbClr val="567849"/>
                </a:solidFill>
              </a:rPr>
              <a:t>(die fachlichen Erkenntnisse in komprimierter Form anhand konkreter Beispiele).</a:t>
            </a:r>
            <a:endParaRPr lang="de-CH" sz="2800" dirty="0">
              <a:solidFill>
                <a:srgbClr val="567849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8963372" y="9162863"/>
            <a:ext cx="3677445" cy="230637"/>
          </a:xfrm>
        </p:spPr>
        <p:txBody>
          <a:bodyPr/>
          <a:lstStyle/>
          <a:p>
            <a:pPr algn="l"/>
            <a:r>
              <a:rPr lang="de-CH" dirty="0" smtClean="0"/>
              <a:t>Ökonomie und Ökologie im Schutzwald - 2014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55360" y="4554351"/>
            <a:ext cx="3683457" cy="4132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4480" y="5891454"/>
            <a:ext cx="3741077" cy="2803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8"/>
          <p:cNvSpPr txBox="1"/>
          <p:nvPr/>
        </p:nvSpPr>
        <p:spPr>
          <a:xfrm>
            <a:off x="1497952" y="5295917"/>
            <a:ext cx="2700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0" dirty="0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Die Broschüre</a:t>
            </a:r>
            <a:endParaRPr lang="de-CH" b="0" dirty="0">
              <a:solidFill>
                <a:srgbClr val="56784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506988" y="4302323"/>
            <a:ext cx="2700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0" dirty="0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Der Exkursionsführer</a:t>
            </a:r>
            <a:endParaRPr lang="de-CH" b="0" dirty="0">
              <a:solidFill>
                <a:srgbClr val="56784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8927368" y="4086299"/>
            <a:ext cx="3816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0" dirty="0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Das Manifest für den Schutzwald</a:t>
            </a:r>
            <a:endParaRPr lang="de-CH" b="0" dirty="0">
              <a:solidFill>
                <a:srgbClr val="56784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6988" y="4806379"/>
            <a:ext cx="2736304" cy="3925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Seite </a:t>
            </a:r>
            <a:fld id="{9F4ABB4D-1A5F-4891-A32C-FEF94645D90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719137" y="1926059"/>
            <a:ext cx="11952287" cy="6696075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§"/>
            </a:pPr>
            <a:r>
              <a:rPr lang="de-CH" dirty="0" smtClean="0">
                <a:solidFill>
                  <a:srgbClr val="567849"/>
                </a:solidFill>
              </a:rPr>
              <a:t>Das Projekt </a:t>
            </a:r>
          </a:p>
          <a:p>
            <a:pPr>
              <a:buFont typeface="Wingdings" pitchFamily="2" charset="2"/>
              <a:buChar char="§"/>
            </a:pPr>
            <a:r>
              <a:rPr lang="de-CH" dirty="0" smtClean="0">
                <a:solidFill>
                  <a:srgbClr val="567849"/>
                </a:solidFill>
              </a:rPr>
              <a:t>Die Ziele</a:t>
            </a:r>
          </a:p>
          <a:p>
            <a:pPr>
              <a:buFont typeface="Wingdings" pitchFamily="2" charset="2"/>
              <a:buChar char="§"/>
            </a:pPr>
            <a:r>
              <a:rPr lang="de-CH" dirty="0" smtClean="0">
                <a:solidFill>
                  <a:srgbClr val="567849"/>
                </a:solidFill>
              </a:rPr>
              <a:t>Der Schutzwald</a:t>
            </a:r>
          </a:p>
          <a:p>
            <a:pPr>
              <a:buFont typeface="Wingdings" pitchFamily="2" charset="2"/>
              <a:buChar char="§"/>
            </a:pPr>
            <a:r>
              <a:rPr lang="de-CH" dirty="0" smtClean="0">
                <a:solidFill>
                  <a:srgbClr val="567849"/>
                </a:solidFill>
              </a:rPr>
              <a:t>Die Schutzfunktion des Waldes ist keine Selbstverständlichkeit</a:t>
            </a:r>
          </a:p>
          <a:p>
            <a:pPr>
              <a:buFont typeface="Wingdings" pitchFamily="2" charset="2"/>
              <a:buChar char="§"/>
            </a:pPr>
            <a:r>
              <a:rPr lang="de-CH" dirty="0" smtClean="0">
                <a:solidFill>
                  <a:srgbClr val="567849"/>
                </a:solidFill>
              </a:rPr>
              <a:t>Lösungsansätze</a:t>
            </a:r>
          </a:p>
          <a:p>
            <a:pPr>
              <a:buFont typeface="Wingdings" pitchFamily="2" charset="2"/>
              <a:buChar char="§"/>
            </a:pPr>
            <a:r>
              <a:rPr lang="de-CH" dirty="0" smtClean="0">
                <a:solidFill>
                  <a:srgbClr val="567849"/>
                </a:solidFill>
              </a:rPr>
              <a:t>Die Rolle der Ökologie im Schutzwald</a:t>
            </a:r>
          </a:p>
          <a:p>
            <a:pPr>
              <a:buFont typeface="Wingdings" pitchFamily="2" charset="2"/>
              <a:buChar char="§"/>
            </a:pPr>
            <a:r>
              <a:rPr lang="de-CH" dirty="0" smtClean="0">
                <a:solidFill>
                  <a:srgbClr val="567849"/>
                </a:solidFill>
              </a:rPr>
              <a:t>Die Finanzierung der Schutzwaldpflege</a:t>
            </a:r>
          </a:p>
          <a:p>
            <a:pPr>
              <a:buFont typeface="Wingdings" pitchFamily="2" charset="2"/>
              <a:buChar char="§"/>
            </a:pPr>
            <a:r>
              <a:rPr lang="de-CH" dirty="0" smtClean="0">
                <a:solidFill>
                  <a:srgbClr val="567849"/>
                </a:solidFill>
              </a:rPr>
              <a:t>Erkenntnisse</a:t>
            </a:r>
          </a:p>
          <a:p>
            <a:pPr>
              <a:buFont typeface="Wingdings" pitchFamily="2" charset="2"/>
              <a:buChar char="§"/>
            </a:pPr>
            <a:r>
              <a:rPr lang="de-CH" dirty="0" smtClean="0">
                <a:solidFill>
                  <a:srgbClr val="567849"/>
                </a:solidFill>
              </a:rPr>
              <a:t>Produkte aus dem Projekt</a:t>
            </a:r>
          </a:p>
          <a:p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dirty="0" err="1" smtClean="0"/>
              <a:t>Ökonomie</a:t>
            </a:r>
            <a:r>
              <a:rPr lang="en-US" dirty="0" smtClean="0"/>
              <a:t> und </a:t>
            </a:r>
            <a:r>
              <a:rPr lang="en-US" dirty="0" err="1" smtClean="0"/>
              <a:t>Ökologie</a:t>
            </a:r>
            <a:r>
              <a:rPr lang="en-US" dirty="0" smtClean="0"/>
              <a:t> </a:t>
            </a:r>
            <a:r>
              <a:rPr lang="en-US" dirty="0" err="1" smtClean="0"/>
              <a:t>im</a:t>
            </a:r>
            <a:r>
              <a:rPr lang="en-US" dirty="0" smtClean="0"/>
              <a:t> </a:t>
            </a:r>
            <a:r>
              <a:rPr lang="en-US" dirty="0" err="1" smtClean="0"/>
              <a:t>Schutzwald</a:t>
            </a:r>
            <a:r>
              <a:rPr lang="en-US" dirty="0" smtClean="0"/>
              <a:t> - 2014</a:t>
            </a:r>
          </a:p>
          <a:p>
            <a:pPr algn="l"/>
            <a:endParaRPr lang="en-US" dirty="0"/>
          </a:p>
        </p:txBody>
      </p:sp>
    </p:spTree>
  </p:cSld>
  <p:clrMapOvr>
    <a:masterClrMapping/>
  </p:clrMapOvr>
  <p:transition advClick="0" advTm="10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70984" y="2927219"/>
            <a:ext cx="7307188" cy="5659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Das Projekt</a:t>
            </a:r>
            <a:endParaRPr lang="de-CH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Seite </a:t>
            </a:r>
            <a:fld id="{9F4ABB4D-1A5F-4891-A32C-FEF94645D90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719138" y="1602022"/>
            <a:ext cx="5723954" cy="7272103"/>
          </a:xfrm>
        </p:spPr>
        <p:txBody>
          <a:bodyPr>
            <a:normAutofit/>
          </a:bodyPr>
          <a:lstStyle/>
          <a:p>
            <a:pPr marL="268288" indent="-268288">
              <a:spcAft>
                <a:spcPts val="600"/>
              </a:spcAft>
              <a:buFont typeface="Arial" pitchFamily="34" charset="0"/>
              <a:buChar char="•"/>
            </a:pPr>
            <a:r>
              <a:rPr lang="de-CH" sz="2500" b="1" dirty="0" smtClean="0"/>
              <a:t>Start:</a:t>
            </a:r>
            <a:r>
              <a:rPr lang="de-CH" sz="2500" dirty="0" smtClean="0"/>
              <a:t> 2009 auf Initiative des Kantons St.Gallen</a:t>
            </a:r>
            <a:r>
              <a:rPr lang="de-CH" sz="2500" b="1" dirty="0" smtClean="0"/>
              <a:t> </a:t>
            </a:r>
          </a:p>
          <a:p>
            <a:pPr marL="268288" indent="-268288">
              <a:spcAft>
                <a:spcPts val="600"/>
              </a:spcAft>
              <a:buFont typeface="Arial" pitchFamily="34" charset="0"/>
              <a:buChar char="•"/>
            </a:pPr>
            <a:r>
              <a:rPr lang="de-CH" sz="2500" b="1" dirty="0" smtClean="0"/>
              <a:t>Grund: </a:t>
            </a:r>
            <a:r>
              <a:rPr lang="de-CH" sz="2500" dirty="0" smtClean="0"/>
              <a:t>Internationaler Wissenstransfer</a:t>
            </a:r>
          </a:p>
          <a:p>
            <a:pPr marL="268288" indent="-268288">
              <a:spcAft>
                <a:spcPts val="600"/>
              </a:spcAft>
              <a:buFont typeface="Arial" pitchFamily="34" charset="0"/>
              <a:buChar char="•"/>
            </a:pPr>
            <a:r>
              <a:rPr lang="de-CH" sz="2500" b="1" dirty="0" smtClean="0">
                <a:solidFill>
                  <a:srgbClr val="567849"/>
                </a:solidFill>
              </a:rPr>
              <a:t>Form:</a:t>
            </a:r>
            <a:r>
              <a:rPr lang="de-CH" sz="2500" dirty="0" smtClean="0">
                <a:solidFill>
                  <a:srgbClr val="567849"/>
                </a:solidFill>
              </a:rPr>
              <a:t> </a:t>
            </a:r>
            <a:r>
              <a:rPr lang="de-CH" sz="2500" dirty="0" err="1" smtClean="0">
                <a:solidFill>
                  <a:srgbClr val="567849"/>
                </a:solidFill>
              </a:rPr>
              <a:t>Workshopartiger</a:t>
            </a:r>
            <a:r>
              <a:rPr lang="de-CH" sz="2500" dirty="0" smtClean="0">
                <a:solidFill>
                  <a:srgbClr val="567849"/>
                </a:solidFill>
              </a:rPr>
              <a:t> Erfahrungsausaustausch </a:t>
            </a:r>
            <a:r>
              <a:rPr lang="de-CH" sz="2500" dirty="0" smtClean="0">
                <a:solidFill>
                  <a:srgbClr val="567849"/>
                </a:solidFill>
              </a:rPr>
              <a:t>anhand konkreter </a:t>
            </a:r>
            <a:r>
              <a:rPr lang="de-CH" sz="2500" dirty="0" smtClean="0"/>
              <a:t>Beispiele </a:t>
            </a:r>
            <a:r>
              <a:rPr lang="de-CH" sz="2500" dirty="0" smtClean="0"/>
              <a:t>bezüglich Schutzwaldpflege im </a:t>
            </a:r>
            <a:r>
              <a:rPr lang="de-CH" sz="2500" dirty="0" smtClean="0">
                <a:solidFill>
                  <a:srgbClr val="567849"/>
                </a:solidFill>
              </a:rPr>
              <a:t>Seilkrangelände</a:t>
            </a:r>
          </a:p>
          <a:p>
            <a:pPr marL="268288" indent="-268288">
              <a:spcAft>
                <a:spcPts val="600"/>
              </a:spcAft>
              <a:buFont typeface="Arial" pitchFamily="34" charset="0"/>
              <a:buChar char="•"/>
            </a:pPr>
            <a:r>
              <a:rPr lang="de-CH" sz="2500" b="1" dirty="0" smtClean="0"/>
              <a:t>Die Projektländer:</a:t>
            </a:r>
            <a:br>
              <a:rPr lang="de-CH" sz="2500" b="1" dirty="0" smtClean="0"/>
            </a:br>
            <a:r>
              <a:rPr lang="de-CH" sz="2500" dirty="0" smtClean="0"/>
              <a:t>- Kanton St.Gallen (Leitung)</a:t>
            </a:r>
            <a:br>
              <a:rPr lang="de-CH" sz="2500" dirty="0" smtClean="0"/>
            </a:br>
            <a:r>
              <a:rPr lang="de-CH" sz="2500" dirty="0" smtClean="0"/>
              <a:t>- Kanton Graubünden</a:t>
            </a:r>
            <a:br>
              <a:rPr lang="de-CH" sz="2500" dirty="0" smtClean="0"/>
            </a:br>
            <a:r>
              <a:rPr lang="de-CH" sz="2500" dirty="0" smtClean="0"/>
              <a:t>- Bayern</a:t>
            </a:r>
            <a:br>
              <a:rPr lang="de-CH" sz="2500" dirty="0" smtClean="0"/>
            </a:br>
            <a:r>
              <a:rPr lang="de-CH" sz="2500" dirty="0" smtClean="0"/>
              <a:t>- Salzburg</a:t>
            </a:r>
            <a:br>
              <a:rPr lang="de-CH" sz="2500" dirty="0" smtClean="0"/>
            </a:br>
            <a:r>
              <a:rPr lang="de-CH" sz="2500" dirty="0" smtClean="0"/>
              <a:t>- Vorarlberg</a:t>
            </a:r>
            <a:br>
              <a:rPr lang="de-CH" sz="2500" dirty="0" smtClean="0"/>
            </a:br>
            <a:r>
              <a:rPr lang="de-CH" sz="2500" dirty="0" smtClean="0"/>
              <a:t>- Tirol</a:t>
            </a:r>
            <a:br>
              <a:rPr lang="de-CH" sz="2500" dirty="0" smtClean="0"/>
            </a:br>
            <a:r>
              <a:rPr lang="de-CH" sz="2500" dirty="0" smtClean="0"/>
              <a:t>- Südtirol</a:t>
            </a:r>
            <a:br>
              <a:rPr lang="de-CH" sz="2500" dirty="0" smtClean="0"/>
            </a:br>
            <a:r>
              <a:rPr lang="de-CH" sz="2500" dirty="0" smtClean="0"/>
              <a:t>- </a:t>
            </a:r>
            <a:r>
              <a:rPr lang="de-CH" sz="2500" dirty="0" err="1" smtClean="0"/>
              <a:t>Trentino</a:t>
            </a:r>
            <a:endParaRPr lang="de-CH" sz="2500" dirty="0" smtClean="0"/>
          </a:p>
          <a:p>
            <a:endParaRPr lang="de-CH" dirty="0">
              <a:solidFill>
                <a:srgbClr val="567849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8999376" y="9198867"/>
            <a:ext cx="3677445" cy="230637"/>
          </a:xfrm>
        </p:spPr>
        <p:txBody>
          <a:bodyPr/>
          <a:lstStyle/>
          <a:p>
            <a:pPr algn="l"/>
            <a:r>
              <a:rPr lang="de-CH" dirty="0" smtClean="0"/>
              <a:t>Ökonomie und Ökologie im Schutzwald - 2014</a:t>
            </a:r>
            <a:endParaRPr lang="en-US" dirty="0"/>
          </a:p>
        </p:txBody>
      </p:sp>
    </p:spTree>
  </p:cSld>
  <p:clrMapOvr>
    <a:masterClrMapping/>
  </p:clrMapOvr>
  <p:transition advClick="0" advTm="10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Die Ziele</a:t>
            </a:r>
            <a:endParaRPr lang="de-CH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Seite </a:t>
            </a:r>
            <a:fld id="{9F4ABB4D-1A5F-4891-A32C-FEF94645D90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pPr lvl="1">
              <a:spcAft>
                <a:spcPts val="600"/>
              </a:spcAft>
              <a:buFont typeface="Arial" pitchFamily="34" charset="0"/>
              <a:buChar char="•"/>
            </a:pPr>
            <a:r>
              <a:rPr lang="de-CH" dirty="0" smtClean="0">
                <a:solidFill>
                  <a:srgbClr val="567849"/>
                </a:solidFill>
              </a:rPr>
              <a:t>Erfahrungsaustausch und Dokumentation der Schutzwaldpflege in den Ländern der Arge Alp.</a:t>
            </a:r>
          </a:p>
          <a:p>
            <a:pPr lvl="1">
              <a:spcAft>
                <a:spcPts val="600"/>
              </a:spcAft>
              <a:buFont typeface="Arial" pitchFamily="34" charset="0"/>
              <a:buChar char="•"/>
            </a:pPr>
            <a:r>
              <a:rPr lang="de-CH" dirty="0" smtClean="0">
                <a:solidFill>
                  <a:srgbClr val="567849"/>
                </a:solidFill>
              </a:rPr>
              <a:t>Wissenstransfer im Bereich Schutzwaldpflege unter besonderer Berücksichtigung von Ökonomie und Ökologie.</a:t>
            </a:r>
          </a:p>
          <a:p>
            <a:pPr lvl="1">
              <a:spcAft>
                <a:spcPts val="600"/>
              </a:spcAft>
              <a:buFont typeface="Arial" pitchFamily="34" charset="0"/>
              <a:buChar char="•"/>
            </a:pPr>
            <a:r>
              <a:rPr lang="de-CH" dirty="0" smtClean="0">
                <a:solidFill>
                  <a:srgbClr val="567849"/>
                </a:solidFill>
              </a:rPr>
              <a:t>Best-Practice-Ansatz für die Holznutzung mit </a:t>
            </a:r>
            <a:r>
              <a:rPr lang="de-CH" dirty="0" err="1" smtClean="0">
                <a:solidFill>
                  <a:srgbClr val="567849"/>
                </a:solidFill>
              </a:rPr>
              <a:t>Seilkran</a:t>
            </a:r>
            <a:r>
              <a:rPr lang="de-CH" dirty="0" smtClean="0">
                <a:solidFill>
                  <a:srgbClr val="567849"/>
                </a:solidFill>
              </a:rPr>
              <a:t> im Bergwald.</a:t>
            </a:r>
          </a:p>
          <a:p>
            <a:pPr lvl="1">
              <a:spcAft>
                <a:spcPts val="600"/>
              </a:spcAft>
              <a:buFont typeface="Arial" pitchFamily="34" charset="0"/>
              <a:buChar char="•"/>
            </a:pPr>
            <a:r>
              <a:rPr lang="de-CH" dirty="0" smtClean="0">
                <a:solidFill>
                  <a:srgbClr val="567849"/>
                </a:solidFill>
              </a:rPr>
              <a:t>Öffentlichkeitsarbeit für den Schutzwald.</a:t>
            </a:r>
          </a:p>
          <a:p>
            <a:endParaRPr lang="de-CH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8963372" y="9162863"/>
            <a:ext cx="3677445" cy="230637"/>
          </a:xfrm>
        </p:spPr>
        <p:txBody>
          <a:bodyPr/>
          <a:lstStyle/>
          <a:p>
            <a:pPr algn="l"/>
            <a:r>
              <a:rPr lang="de-CH" dirty="0" smtClean="0"/>
              <a:t>Ökonomie und Ökologie im Schutzwald - 2014</a:t>
            </a:r>
            <a:endParaRPr lang="en-US" dirty="0"/>
          </a:p>
        </p:txBody>
      </p:sp>
      <p:pic>
        <p:nvPicPr>
          <p:cNvPr id="9" name="Bildplatzhalter 8" descr="Bild3_Christoph-Hiebeler1.jp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7132" r="17132"/>
          <a:stretch>
            <a:fillRect/>
          </a:stretch>
        </p:blipFill>
        <p:spPr/>
      </p:pic>
    </p:spTree>
  </p:cSld>
  <p:clrMapOvr>
    <a:masterClrMapping/>
  </p:clrMapOvr>
  <p:transition advClick="0" advTm="10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Der Schutzwald </a:t>
            </a:r>
            <a:endParaRPr lang="de-CH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Seite </a:t>
            </a:r>
            <a:fld id="{9F4ABB4D-1A5F-4891-A32C-FEF94645D90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6983152" y="1746039"/>
            <a:ext cx="5867399" cy="1548172"/>
          </a:xfrm>
        </p:spPr>
        <p:txBody>
          <a:bodyPr/>
          <a:lstStyle/>
          <a:p>
            <a:r>
              <a:rPr lang="de-CH" b="1" dirty="0" smtClean="0">
                <a:solidFill>
                  <a:srgbClr val="567849"/>
                </a:solidFill>
              </a:rPr>
              <a:t>Existentielle Bedeutung im Alpenraum: </a:t>
            </a:r>
            <a:r>
              <a:rPr lang="de-CH" dirty="0" smtClean="0">
                <a:solidFill>
                  <a:srgbClr val="567849"/>
                </a:solidFill>
              </a:rPr>
              <a:t>57% der Waldfläche in den Projektländern ist Schutzwald! </a:t>
            </a:r>
          </a:p>
          <a:p>
            <a:pPr>
              <a:buFontTx/>
              <a:buChar char="-"/>
            </a:pPr>
            <a:endParaRPr lang="de-CH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6"/>
          </p:nvPr>
        </p:nvSpPr>
        <p:spPr>
          <a:xfrm>
            <a:off x="466428" y="1746039"/>
            <a:ext cx="6336704" cy="3600400"/>
          </a:xfrm>
        </p:spPr>
        <p:txBody>
          <a:bodyPr>
            <a:normAutofit/>
          </a:bodyPr>
          <a:lstStyle/>
          <a:p>
            <a:r>
              <a:rPr lang="de-CH" b="1" dirty="0" smtClean="0">
                <a:solidFill>
                  <a:srgbClr val="567849"/>
                </a:solidFill>
              </a:rPr>
              <a:t>Was ist ein Schutzwald? </a:t>
            </a:r>
          </a:p>
          <a:p>
            <a:r>
              <a:rPr lang="de-DE" dirty="0" smtClean="0"/>
              <a:t>Ein Schutzwald ist ein Wald, der Menschen, Tiere, Güter und Infrastrukturen vor Naturgefahren schützt. Er verhindert, dass sie entstehen oder mildert deren Auswirkungen. Er schützt </a:t>
            </a:r>
            <a:r>
              <a:rPr lang="de-DE" dirty="0" err="1" smtClean="0"/>
              <a:t>ausserdem</a:t>
            </a:r>
            <a:r>
              <a:rPr lang="de-DE" dirty="0" smtClean="0"/>
              <a:t> seinen eigenen Standort und wirkt als Schadstofffilter, Lärm- und Sichtschutz. </a:t>
            </a:r>
            <a:endParaRPr lang="de-CH" dirty="0">
              <a:solidFill>
                <a:srgbClr val="567849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8963372" y="9162863"/>
            <a:ext cx="3677445" cy="230637"/>
          </a:xfrm>
        </p:spPr>
        <p:txBody>
          <a:bodyPr/>
          <a:lstStyle/>
          <a:p>
            <a:pPr algn="l"/>
            <a:r>
              <a:rPr lang="de-CH" dirty="0" smtClean="0"/>
              <a:t>Ökonomie und Ökologie im Schutzwald - 2014</a:t>
            </a:r>
            <a:endParaRPr lang="en-US" dirty="0"/>
          </a:p>
        </p:txBody>
      </p:sp>
      <p:pic>
        <p:nvPicPr>
          <p:cNvPr id="9" name="Grafik 8" descr="V:\Benutzer\maurizio.veneziani\Daten\ARGE-Alp-Oekologie-Oekonomie\Bilder_fuer_Broschuere\Bild33_Steinschlag Jäger_02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55060" y="5418447"/>
            <a:ext cx="2664296" cy="3348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Grafik 9" descr="V:\Benutzer\maurizio.veneziani\Daten\ARGE-Alp-Oekologie-Oekonomie\Bilder_fuer_Broschuere\20111105-0322-Rapahel-Schwitter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31424" y="4014291"/>
            <a:ext cx="3132348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Grafik 10" descr="V:\Benutzer\maurizio.veneziani\Daten\ARGE-Alp-Oekologie-Oekonomie\Bilder_fuer_Broschuere\20101006-0002-Rapahel-Schwitter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6428" y="6102523"/>
            <a:ext cx="4680520" cy="2601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feld 11"/>
          <p:cNvSpPr txBox="1"/>
          <p:nvPr/>
        </p:nvSpPr>
        <p:spPr>
          <a:xfrm>
            <a:off x="6875140" y="3222203"/>
            <a:ext cx="547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800" b="0" i="1" baseline="0" dirty="0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Schutzwald - schützt uns ökologisch und ökonomisch, alle. </a:t>
            </a:r>
            <a:endParaRPr lang="de-CH" sz="1800" b="0" i="1" dirty="0">
              <a:solidFill>
                <a:srgbClr val="56784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 advClick="0" advTm="10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/>
          <a:srcRect t="2449" b="2449"/>
          <a:stretch>
            <a:fillRect/>
          </a:stretch>
        </p:blipFill>
        <p:spPr bwMode="auto">
          <a:xfrm>
            <a:off x="538436" y="5562463"/>
            <a:ext cx="9000317" cy="3348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Die Schutzfunktion des Waldes ist keine Selbstverständlichkeit</a:t>
            </a:r>
            <a:endParaRPr lang="de-CH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Seite </a:t>
            </a:r>
            <a:fld id="{9F4ABB4D-1A5F-4891-A32C-FEF94645D90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719138" y="2178050"/>
            <a:ext cx="5867399" cy="3564433"/>
          </a:xfrm>
        </p:spPr>
        <p:txBody>
          <a:bodyPr>
            <a:normAutofit/>
          </a:bodyPr>
          <a:lstStyle/>
          <a:p>
            <a:r>
              <a:rPr lang="de-CH" sz="2200" dirty="0" smtClean="0">
                <a:solidFill>
                  <a:srgbClr val="567849"/>
                </a:solidFill>
              </a:rPr>
              <a:t>Nicht jede Waldstruktur und nicht jede Baumart ist in der Lage, die Schutzfunktion in gleichem Masse zu erfüllen.</a:t>
            </a:r>
          </a:p>
          <a:p>
            <a:r>
              <a:rPr lang="de-CH" sz="2200" dirty="0" smtClean="0"/>
              <a:t>Der Forstdienst hat das notwendige Fachwissen für eine effektive und effiziente Schutzwaldpflege.</a:t>
            </a:r>
            <a:endParaRPr lang="de-CH" sz="2200" dirty="0">
              <a:solidFill>
                <a:srgbClr val="567849"/>
              </a:solidFill>
            </a:endParaRP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6"/>
          </p:nvPr>
        </p:nvSpPr>
        <p:spPr>
          <a:xfrm>
            <a:off x="6802437" y="2178050"/>
            <a:ext cx="5868987" cy="4536541"/>
          </a:xfrm>
        </p:spPr>
        <p:txBody>
          <a:bodyPr>
            <a:normAutofit fontScale="92500"/>
          </a:bodyPr>
          <a:lstStyle/>
          <a:p>
            <a:r>
              <a:rPr lang="de-CH" dirty="0" smtClean="0">
                <a:solidFill>
                  <a:srgbClr val="567849"/>
                </a:solidFill>
              </a:rPr>
              <a:t>Die Alpenländer sind alle mit denselben Herausforderungen konfrontiert: </a:t>
            </a:r>
          </a:p>
          <a:p>
            <a:pPr lvl="1">
              <a:buFontTx/>
              <a:buChar char="-"/>
            </a:pPr>
            <a:r>
              <a:rPr lang="de-CH" dirty="0" smtClean="0">
                <a:solidFill>
                  <a:srgbClr val="567849"/>
                </a:solidFill>
              </a:rPr>
              <a:t>Überalterung und Pflegerückstand vieler Schutzwälder,</a:t>
            </a:r>
          </a:p>
          <a:p>
            <a:pPr lvl="1">
              <a:buFontTx/>
              <a:buChar char="-"/>
            </a:pPr>
            <a:r>
              <a:rPr lang="de-CH" dirty="0" smtClean="0"/>
              <a:t>Beschränkte finanzielle Mittel der öffentlichen Haushalte,</a:t>
            </a:r>
          </a:p>
          <a:p>
            <a:pPr lvl="1">
              <a:buFontTx/>
              <a:buChar char="-"/>
            </a:pPr>
            <a:r>
              <a:rPr lang="de-CH" dirty="0" smtClean="0">
                <a:solidFill>
                  <a:srgbClr val="567849"/>
                </a:solidFill>
              </a:rPr>
              <a:t>Mangelnde Erschliessung der Schutzwälder,</a:t>
            </a:r>
          </a:p>
          <a:p>
            <a:pPr lvl="1">
              <a:buFontTx/>
              <a:buChar char="-"/>
            </a:pPr>
            <a:r>
              <a:rPr lang="de-CH" dirty="0" smtClean="0">
                <a:solidFill>
                  <a:srgbClr val="567849"/>
                </a:solidFill>
              </a:rPr>
              <a:t>Zunehmende Wildbestände, die gebietsweise die Waldverjüngung beeinträchtigen,</a:t>
            </a:r>
          </a:p>
          <a:p>
            <a:pPr lvl="1">
              <a:buFontTx/>
              <a:buChar char="-"/>
            </a:pPr>
            <a:r>
              <a:rPr lang="de-CH" dirty="0" smtClean="0"/>
              <a:t>Klein parzellierte Privatwälder.</a:t>
            </a:r>
            <a:endParaRPr lang="de-CH" dirty="0" smtClean="0">
              <a:solidFill>
                <a:srgbClr val="567849"/>
              </a:solidFill>
            </a:endParaRPr>
          </a:p>
          <a:p>
            <a:endParaRPr lang="de-CH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8963372" y="9162863"/>
            <a:ext cx="3677445" cy="230637"/>
          </a:xfrm>
        </p:spPr>
        <p:txBody>
          <a:bodyPr/>
          <a:lstStyle/>
          <a:p>
            <a:pPr algn="l"/>
            <a:r>
              <a:rPr lang="de-CH" dirty="0" smtClean="0"/>
              <a:t>Ökonomie und Ökologie im Schutzwald - 2014 </a:t>
            </a:r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>
            <a:off x="1042492" y="5202423"/>
            <a:ext cx="4860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400" b="0" i="1" baseline="0" dirty="0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Schutzwald braucht Pflege – ein differenziertes Vorgehen ist der Schlüssel zum Erfolg! </a:t>
            </a:r>
            <a:endParaRPr lang="de-CH" sz="1400" b="0" i="1" dirty="0">
              <a:solidFill>
                <a:srgbClr val="56784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 advClick="0" advTm="10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 smtClean="0"/>
              <a:t>Lösungsansätze</a:t>
            </a:r>
            <a:endParaRPr lang="de-CH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Seite </a:t>
            </a:r>
            <a:fld id="{9F4ABB4D-1A5F-4891-A32C-FEF94645D90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5"/>
          </p:nvPr>
        </p:nvSpPr>
        <p:spPr>
          <a:xfrm>
            <a:off x="718456" y="2106079"/>
            <a:ext cx="5867399" cy="2087563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de-CH" dirty="0" smtClean="0">
                <a:solidFill>
                  <a:srgbClr val="567849"/>
                </a:solidFill>
              </a:rPr>
              <a:t> Wald und Wild im Gleichgewicht</a:t>
            </a:r>
          </a:p>
          <a:p>
            <a:pPr>
              <a:buFont typeface="Arial" pitchFamily="34" charset="0"/>
              <a:buChar char="•"/>
            </a:pPr>
            <a:r>
              <a:rPr lang="de-CH" dirty="0" smtClean="0">
                <a:solidFill>
                  <a:srgbClr val="567849"/>
                </a:solidFill>
              </a:rPr>
              <a:t> </a:t>
            </a:r>
            <a:r>
              <a:rPr lang="de-CH" dirty="0" smtClean="0"/>
              <a:t>Effiziente Holzernte Verfahren</a:t>
            </a:r>
            <a:endParaRPr lang="de-CH" dirty="0" smtClean="0">
              <a:solidFill>
                <a:srgbClr val="567849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de-CH" dirty="0" smtClean="0">
                <a:solidFill>
                  <a:srgbClr val="567849"/>
                </a:solidFill>
              </a:rPr>
              <a:t> Gut ausgebildete Forstleute</a:t>
            </a:r>
          </a:p>
          <a:p>
            <a:pPr>
              <a:buFont typeface="Arial" pitchFamily="34" charset="0"/>
              <a:buChar char="•"/>
            </a:pPr>
            <a:r>
              <a:rPr lang="de-CH" dirty="0" smtClean="0">
                <a:solidFill>
                  <a:srgbClr val="567849"/>
                </a:solidFill>
              </a:rPr>
              <a:t> Adäquate Erschliessungen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6"/>
          </p:nvPr>
        </p:nvSpPr>
        <p:spPr>
          <a:xfrm>
            <a:off x="6803132" y="2106079"/>
            <a:ext cx="5868987" cy="2087563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de-CH" dirty="0" smtClean="0">
                <a:solidFill>
                  <a:srgbClr val="567849"/>
                </a:solidFill>
              </a:rPr>
              <a:t> Motivierte Waldeigentümer</a:t>
            </a:r>
          </a:p>
          <a:p>
            <a:pPr>
              <a:spcAft>
                <a:spcPts val="0"/>
              </a:spcAft>
              <a:buFont typeface="Arial" pitchFamily="34" charset="0"/>
              <a:buChar char="•"/>
            </a:pPr>
            <a:r>
              <a:rPr lang="de-CH" dirty="0" smtClean="0">
                <a:solidFill>
                  <a:srgbClr val="567849"/>
                </a:solidFill>
              </a:rPr>
              <a:t> Regelmässige Schutzwaldpflege mit </a:t>
            </a:r>
          </a:p>
          <a:p>
            <a:r>
              <a:rPr lang="de-CH" dirty="0" smtClean="0">
                <a:solidFill>
                  <a:srgbClr val="567849"/>
                </a:solidFill>
              </a:rPr>
              <a:t>  kontinuierlicher Verjüngung</a:t>
            </a:r>
          </a:p>
          <a:p>
            <a:pPr>
              <a:spcAft>
                <a:spcPts val="0"/>
              </a:spcAft>
              <a:buFont typeface="Arial" pitchFamily="34" charset="0"/>
              <a:buChar char="•"/>
            </a:pPr>
            <a:r>
              <a:rPr lang="de-CH" dirty="0" smtClean="0"/>
              <a:t> Abgeltung der Schutzwaldleistung </a:t>
            </a:r>
          </a:p>
          <a:p>
            <a:r>
              <a:rPr lang="de-CH" dirty="0" smtClean="0"/>
              <a:t>  durch die öffentliche Hand</a:t>
            </a:r>
            <a:endParaRPr lang="de-CH" dirty="0">
              <a:solidFill>
                <a:srgbClr val="567849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8963372" y="9162863"/>
            <a:ext cx="3677445" cy="230637"/>
          </a:xfrm>
        </p:spPr>
        <p:txBody>
          <a:bodyPr/>
          <a:lstStyle/>
          <a:p>
            <a:pPr algn="l"/>
            <a:r>
              <a:rPr lang="de-CH" dirty="0" smtClean="0"/>
              <a:t>Ökonomie und Ökologie im Schutzwald - 2014 </a:t>
            </a:r>
            <a:endParaRPr lang="en-US" dirty="0"/>
          </a:p>
        </p:txBody>
      </p:sp>
      <p:pic>
        <p:nvPicPr>
          <p:cNvPr id="15" name="Bildplatzhalter 14" descr="Bild45_Forstwartkurs 2013_01.jpg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309" r="309"/>
          <a:stretch>
            <a:fillRect/>
          </a:stretch>
        </p:blipFill>
        <p:spPr>
          <a:xfrm>
            <a:off x="6802438" y="4338638"/>
            <a:ext cx="5868987" cy="4429125"/>
          </a:xfrm>
        </p:spPr>
      </p:pic>
      <p:pic>
        <p:nvPicPr>
          <p:cNvPr id="13" name="Bildplatzhalter 12" descr="Bild24_Tannenverjüngung unter Schirm.jpg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323" r="323"/>
          <a:stretch>
            <a:fillRect/>
          </a:stretch>
        </p:blipFill>
        <p:spPr>
          <a:xfrm>
            <a:off x="719138" y="4337050"/>
            <a:ext cx="5867400" cy="4429125"/>
          </a:xfrm>
        </p:spPr>
      </p:pic>
    </p:spTree>
  </p:cSld>
  <p:clrMapOvr>
    <a:masterClrMapping/>
  </p:clrMapOvr>
  <p:transition advClick="0" advTm="10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V:\Benutzer\maurizio.veneziani\Daten\ARGE-Alp-Oekologie-Oekonomie\Bilder_fuer_Broschuere\Schrauben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91364" y="4194311"/>
            <a:ext cx="356439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7" y="241236"/>
            <a:ext cx="11952287" cy="928739"/>
          </a:xfrm>
        </p:spPr>
        <p:txBody>
          <a:bodyPr/>
          <a:lstStyle/>
          <a:p>
            <a:r>
              <a:rPr lang="de-CH" dirty="0" smtClean="0"/>
              <a:t>Die Rolle der Ökologie im Schutzwald</a:t>
            </a:r>
            <a:endParaRPr lang="de-CH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err="1" smtClean="0"/>
              <a:t>Seite</a:t>
            </a:r>
            <a:r>
              <a:rPr lang="en-US" dirty="0" smtClean="0"/>
              <a:t> </a:t>
            </a:r>
            <a:fld id="{9F4ABB4D-1A5F-4891-A32C-FEF94645D90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719138" y="1746040"/>
            <a:ext cx="11520598" cy="6624735"/>
          </a:xfrm>
        </p:spPr>
        <p:txBody>
          <a:bodyPr>
            <a:normAutofit fontScale="92500" lnSpcReduction="10000"/>
          </a:bodyPr>
          <a:lstStyle/>
          <a:p>
            <a:r>
              <a:rPr lang="de-CH" b="1" dirty="0" smtClean="0">
                <a:solidFill>
                  <a:srgbClr val="567849"/>
                </a:solidFill>
              </a:rPr>
              <a:t>Hohe ökologische Ansprüche </a:t>
            </a:r>
            <a:r>
              <a:rPr lang="de-CH" dirty="0" smtClean="0">
                <a:solidFill>
                  <a:srgbClr val="567849"/>
                </a:solidFill>
              </a:rPr>
              <a:t>an die Waldbewirtschaftung: Erhaltung und Förderung der Biodiversität (über 25'000 Tier- und Pflanzenarten sind auf den Wald angewiesen).</a:t>
            </a:r>
          </a:p>
          <a:p>
            <a:endParaRPr lang="de-CH" dirty="0" smtClean="0">
              <a:solidFill>
                <a:srgbClr val="567849"/>
              </a:solidFill>
            </a:endParaRPr>
          </a:p>
          <a:p>
            <a:r>
              <a:rPr lang="de-CH" b="1" dirty="0" smtClean="0">
                <a:solidFill>
                  <a:srgbClr val="567849"/>
                </a:solidFill>
              </a:rPr>
              <a:t>Ziel der Schutzwaldpflege: </a:t>
            </a:r>
          </a:p>
          <a:p>
            <a:r>
              <a:rPr lang="de-CH" dirty="0" err="1" smtClean="0">
                <a:solidFill>
                  <a:srgbClr val="567849"/>
                </a:solidFill>
              </a:rPr>
              <a:t>Grosse</a:t>
            </a:r>
            <a:r>
              <a:rPr lang="de-CH" dirty="0" smtClean="0">
                <a:solidFill>
                  <a:srgbClr val="567849"/>
                </a:solidFill>
              </a:rPr>
              <a:t> Strukturvielfalt und eine möglichst </a:t>
            </a:r>
          </a:p>
          <a:p>
            <a:r>
              <a:rPr lang="de-CH" dirty="0" smtClean="0">
                <a:solidFill>
                  <a:srgbClr val="567849"/>
                </a:solidFill>
              </a:rPr>
              <a:t>standortgerechte Zusammensetzung der </a:t>
            </a:r>
          </a:p>
          <a:p>
            <a:r>
              <a:rPr lang="de-CH" dirty="0" smtClean="0">
                <a:solidFill>
                  <a:srgbClr val="567849"/>
                </a:solidFill>
              </a:rPr>
              <a:t>Baumarten. Vielfältige und naturnahe </a:t>
            </a:r>
          </a:p>
          <a:p>
            <a:r>
              <a:rPr lang="de-CH" dirty="0" smtClean="0">
                <a:solidFill>
                  <a:srgbClr val="567849"/>
                </a:solidFill>
              </a:rPr>
              <a:t>Wälder sind widerstandsfähiger gegenüber</a:t>
            </a:r>
          </a:p>
          <a:p>
            <a:r>
              <a:rPr lang="de-CH" dirty="0" smtClean="0">
                <a:solidFill>
                  <a:srgbClr val="567849"/>
                </a:solidFill>
              </a:rPr>
              <a:t>Störungen als gleichförmige Wälder.  </a:t>
            </a:r>
          </a:p>
          <a:p>
            <a:r>
              <a:rPr lang="de-CH" dirty="0" smtClean="0">
                <a:solidFill>
                  <a:srgbClr val="567849"/>
                </a:solidFill>
              </a:rPr>
              <a:t> </a:t>
            </a:r>
          </a:p>
          <a:p>
            <a:endParaRPr lang="de-CH" dirty="0" smtClean="0">
              <a:solidFill>
                <a:srgbClr val="567849"/>
              </a:solidFill>
            </a:endParaRPr>
          </a:p>
          <a:p>
            <a:r>
              <a:rPr lang="de-CH" b="1" dirty="0" smtClean="0">
                <a:solidFill>
                  <a:srgbClr val="567849"/>
                </a:solidFill>
              </a:rPr>
              <a:t>Die Schutzwaldpflege wirkt sich positiv auf die          Biodiversität aus!</a:t>
            </a:r>
          </a:p>
          <a:p>
            <a:endParaRPr lang="de-CH" dirty="0" smtClean="0">
              <a:solidFill>
                <a:srgbClr val="567849"/>
              </a:solidFill>
            </a:endParaRPr>
          </a:p>
          <a:p>
            <a:endParaRPr lang="de-CH" dirty="0">
              <a:solidFill>
                <a:srgbClr val="567849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8963372" y="9162863"/>
            <a:ext cx="3677445" cy="230637"/>
          </a:xfrm>
        </p:spPr>
        <p:txBody>
          <a:bodyPr/>
          <a:lstStyle/>
          <a:p>
            <a:pPr algn="l"/>
            <a:r>
              <a:rPr lang="de-CH" dirty="0" smtClean="0"/>
              <a:t>Ökonomie und Ökologie im Schutzwald - 2014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9287408" y="3654251"/>
            <a:ext cx="2664296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CH" b="0" i="1" dirty="0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Die Vielfalt bringt's!</a:t>
            </a:r>
            <a:endParaRPr lang="de-CH" b="0" i="1" dirty="0">
              <a:solidFill>
                <a:srgbClr val="56784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 advClick="0" advTm="10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Die Finanzierung der Schutzwaldpflege</a:t>
            </a:r>
            <a:endParaRPr lang="de-CH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Seite </a:t>
            </a:r>
            <a:fld id="{9F4ABB4D-1A5F-4891-A32C-FEF94645D90B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8" name="Bildplatzhalter 7" descr="Bild40_Schutzwald_hoch.jp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332" b="1332"/>
          <a:stretch>
            <a:fillRect/>
          </a:stretch>
        </p:blipFill>
        <p:spPr>
          <a:xfrm>
            <a:off x="8387308" y="2358107"/>
            <a:ext cx="3960502" cy="5892557"/>
          </a:xfrm>
        </p:spPr>
      </p:pic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718456" y="1746039"/>
            <a:ext cx="7344816" cy="7020074"/>
          </a:xfrm>
        </p:spPr>
        <p:txBody>
          <a:bodyPr>
            <a:normAutofit/>
          </a:bodyPr>
          <a:lstStyle/>
          <a:p>
            <a:pPr lvl="1">
              <a:buFont typeface="Arial" pitchFamily="34" charset="0"/>
              <a:buChar char="•"/>
            </a:pPr>
            <a:r>
              <a:rPr lang="de-CH" sz="2400" dirty="0" smtClean="0">
                <a:solidFill>
                  <a:srgbClr val="567849"/>
                </a:solidFill>
              </a:rPr>
              <a:t>Die Bewirtschaftung des Waldes ist grundsätzlich Aufgabe der Waldeigentümer.</a:t>
            </a:r>
          </a:p>
          <a:p>
            <a:pPr lvl="1">
              <a:buFont typeface="Arial" pitchFamily="34" charset="0"/>
              <a:buChar char="•"/>
            </a:pPr>
            <a:r>
              <a:rPr lang="de-CH" sz="2400" dirty="0" smtClean="0">
                <a:solidFill>
                  <a:srgbClr val="567849"/>
                </a:solidFill>
              </a:rPr>
              <a:t>Die "Schutzleistung" der Wälder kommt der Allgemeinheit zu Gute.</a:t>
            </a:r>
          </a:p>
          <a:p>
            <a:pPr lvl="1">
              <a:buFont typeface="Arial" pitchFamily="34" charset="0"/>
              <a:buChar char="•"/>
            </a:pPr>
            <a:r>
              <a:rPr lang="de-CH" sz="2400" dirty="0" smtClean="0">
                <a:solidFill>
                  <a:srgbClr val="567849"/>
                </a:solidFill>
              </a:rPr>
              <a:t>Die Pflege und Nutzung der Schutzwälder kann vielerorts nicht kostendeckend ausgeführt werden.</a:t>
            </a:r>
          </a:p>
          <a:p>
            <a:pPr lvl="1">
              <a:buFont typeface="Arial" pitchFamily="34" charset="0"/>
              <a:buChar char="•"/>
            </a:pPr>
            <a:r>
              <a:rPr lang="de-CH" sz="2400" dirty="0" smtClean="0">
                <a:solidFill>
                  <a:srgbClr val="567849"/>
                </a:solidFill>
              </a:rPr>
              <a:t>Die Schutzwaldpflege kostet bis 100 Mal weniger als technische Verbauungsmass-nahmen.</a:t>
            </a:r>
          </a:p>
          <a:p>
            <a:endParaRPr lang="de-CH" sz="2400" dirty="0" smtClean="0">
              <a:solidFill>
                <a:srgbClr val="567849"/>
              </a:solidFill>
            </a:endParaRPr>
          </a:p>
          <a:p>
            <a:pPr>
              <a:spcAft>
                <a:spcPts val="0"/>
              </a:spcAft>
            </a:pPr>
            <a:r>
              <a:rPr lang="de-CH" sz="2400" dirty="0" smtClean="0">
                <a:solidFill>
                  <a:srgbClr val="567849"/>
                </a:solidFill>
              </a:rPr>
              <a:t>    Eine Unterstützung durch die öffe</a:t>
            </a:r>
            <a:r>
              <a:rPr lang="de-CH" sz="2400" dirty="0" smtClean="0"/>
              <a:t>ntliche</a:t>
            </a:r>
            <a:endParaRPr lang="de-CH" sz="2400" dirty="0" smtClean="0">
              <a:solidFill>
                <a:srgbClr val="567849"/>
              </a:solidFill>
            </a:endParaRPr>
          </a:p>
          <a:p>
            <a:pPr>
              <a:spcAft>
                <a:spcPts val="0"/>
              </a:spcAft>
            </a:pPr>
            <a:r>
              <a:rPr lang="de-CH" sz="2400" dirty="0" smtClean="0">
                <a:solidFill>
                  <a:srgbClr val="567849"/>
                </a:solidFill>
              </a:rPr>
              <a:t>    Hand ist gerechtfertigt! </a:t>
            </a:r>
          </a:p>
          <a:p>
            <a:endParaRPr lang="de-CH" sz="2400" dirty="0" smtClean="0">
              <a:solidFill>
                <a:srgbClr val="567849"/>
              </a:solidFill>
            </a:endParaRPr>
          </a:p>
          <a:p>
            <a:pPr>
              <a:spcAft>
                <a:spcPts val="0"/>
              </a:spcAft>
            </a:pPr>
            <a:r>
              <a:rPr lang="de-CH" sz="2400" dirty="0" smtClean="0"/>
              <a:t>    Präventive, regelmässige Schutzwaldpflege </a:t>
            </a:r>
          </a:p>
          <a:p>
            <a:pPr>
              <a:spcAft>
                <a:spcPts val="0"/>
              </a:spcAft>
            </a:pPr>
            <a:r>
              <a:rPr lang="de-CH" sz="2400" dirty="0" smtClean="0"/>
              <a:t>    ist besser als teure Reparaturmassnahmen </a:t>
            </a:r>
          </a:p>
          <a:p>
            <a:pPr>
              <a:spcAft>
                <a:spcPts val="0"/>
              </a:spcAft>
            </a:pPr>
            <a:r>
              <a:rPr lang="de-CH" sz="2400" dirty="0" smtClean="0"/>
              <a:t>    im Nachhinein!</a:t>
            </a:r>
          </a:p>
          <a:p>
            <a:r>
              <a:rPr lang="de-CH" sz="2400" dirty="0" smtClean="0"/>
              <a:t> 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8963372" y="9162863"/>
            <a:ext cx="3677445" cy="230637"/>
          </a:xfrm>
        </p:spPr>
        <p:txBody>
          <a:bodyPr/>
          <a:lstStyle/>
          <a:p>
            <a:pPr algn="l"/>
            <a:r>
              <a:rPr lang="de-CH" dirty="0" smtClean="0"/>
              <a:t>Ökonomie und Ökologie im Schutzwald - 2014</a:t>
            </a:r>
            <a:endParaRPr lang="en-US" dirty="0"/>
          </a:p>
        </p:txBody>
      </p:sp>
      <p:sp>
        <p:nvSpPr>
          <p:cNvPr id="7" name="Pfeil nach rechts 6"/>
          <p:cNvSpPr/>
          <p:nvPr/>
        </p:nvSpPr>
        <p:spPr>
          <a:xfrm>
            <a:off x="718456" y="6066519"/>
            <a:ext cx="360040" cy="180020"/>
          </a:xfrm>
          <a:prstGeom prst="rightArrow">
            <a:avLst/>
          </a:prstGeom>
          <a:solidFill>
            <a:srgbClr val="56784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Pfeil nach rechts 9"/>
          <p:cNvSpPr/>
          <p:nvPr/>
        </p:nvSpPr>
        <p:spPr>
          <a:xfrm>
            <a:off x="718456" y="7182643"/>
            <a:ext cx="360040" cy="180020"/>
          </a:xfrm>
          <a:prstGeom prst="rightArrow">
            <a:avLst/>
          </a:prstGeom>
          <a:solidFill>
            <a:srgbClr val="56784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Textfeld 10"/>
          <p:cNvSpPr txBox="1"/>
          <p:nvPr/>
        </p:nvSpPr>
        <p:spPr>
          <a:xfrm>
            <a:off x="8207288" y="1782043"/>
            <a:ext cx="4500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0" i="1" dirty="0" smtClean="0">
                <a:solidFill>
                  <a:srgbClr val="56784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Schutzwald: Weil wir hier zu Hause sind.</a:t>
            </a:r>
            <a:endParaRPr lang="de-CH" b="0" i="1" dirty="0">
              <a:solidFill>
                <a:srgbClr val="56784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 advClick="0" advTm="10000"/>
</p:sld>
</file>

<file path=ppt/theme/theme1.xml><?xml version="1.0" encoding="utf-8"?>
<a:theme xmlns:a="http://schemas.openxmlformats.org/drawingml/2006/main" name="SG">
  <a:themeElements>
    <a:clrScheme name="SG">
      <a:dk1>
        <a:srgbClr val="000000"/>
      </a:dk1>
      <a:lt1>
        <a:srgbClr val="FFFFFF"/>
      </a:lt1>
      <a:dk2>
        <a:srgbClr val="008000"/>
      </a:dk2>
      <a:lt2>
        <a:srgbClr val="FFFFFF"/>
      </a:lt2>
      <a:accent1>
        <a:srgbClr val="008A2B"/>
      </a:accent1>
      <a:accent2>
        <a:srgbClr val="BFC600"/>
      </a:accent2>
      <a:accent3>
        <a:srgbClr val="2B350A"/>
      </a:accent3>
      <a:accent4>
        <a:srgbClr val="26A3E4"/>
      </a:accent4>
      <a:accent5>
        <a:srgbClr val="094E97"/>
      </a:accent5>
      <a:accent6>
        <a:srgbClr val="073067"/>
      </a:accent6>
      <a:hlink>
        <a:srgbClr val="D3181F"/>
      </a:hlink>
      <a:folHlink>
        <a:srgbClr val="F08500"/>
      </a:folHlink>
    </a:clrScheme>
    <a:fontScheme name="S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704</Words>
  <Application>Microsoft Office PowerPoint</Application>
  <PresentationFormat>Benutzerdefiniert</PresentationFormat>
  <Paragraphs>107</Paragraphs>
  <Slides>11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2" baseType="lpstr">
      <vt:lpstr>SG</vt:lpstr>
      <vt:lpstr>Das Projekt "Ökonomie und Ökologie im Schutzwald"</vt:lpstr>
      <vt:lpstr>Folie 2</vt:lpstr>
      <vt:lpstr>Das Projekt</vt:lpstr>
      <vt:lpstr>Die Ziele</vt:lpstr>
      <vt:lpstr>Der Schutzwald </vt:lpstr>
      <vt:lpstr>Die Schutzfunktion des Waldes ist keine Selbstverständlichkeit</vt:lpstr>
      <vt:lpstr>Lösungsansätze</vt:lpstr>
      <vt:lpstr>Die Rolle der Ökologie im Schutzwald</vt:lpstr>
      <vt:lpstr>Die Finanzierung der Schutzwaldpflege</vt:lpstr>
      <vt:lpstr>Erkenntnisse</vt:lpstr>
      <vt:lpstr>Produkte aus dem Projekt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Beat Nauer</dc:creator>
  <cp:lastModifiedBy>maurizio.veneziani</cp:lastModifiedBy>
  <cp:revision>366</cp:revision>
  <cp:lastPrinted>2010-10-13T12:11:22Z</cp:lastPrinted>
  <dcterms:created xsi:type="dcterms:W3CDTF">2010-11-04T15:38:20Z</dcterms:created>
  <dcterms:modified xsi:type="dcterms:W3CDTF">2014-07-09T06:26:03Z</dcterms:modified>
</cp:coreProperties>
</file>