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3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</p:sldIdLst>
  <p:sldSz cx="13030200" cy="9756775"/>
  <p:notesSz cx="9906000" cy="67945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1pPr>
    <a:lvl2pPr marL="457170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2pPr>
    <a:lvl3pPr marL="914339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3pPr>
    <a:lvl4pPr marL="1371509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677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5846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6pPr>
    <a:lvl7pPr marL="2743016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7pPr>
    <a:lvl8pPr marL="3200185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8pPr>
    <a:lvl9pPr marL="3657355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srgbClr val="FF0000"/>
    </p:penClr>
  </p:showPr>
  <p:clrMru>
    <a:srgbClr val="567849"/>
    <a:srgbClr val="560000"/>
    <a:srgbClr val="567855"/>
    <a:srgbClr val="567C40"/>
    <a:srgbClr val="7B932D"/>
    <a:srgbClr val="779336"/>
    <a:srgbClr val="CCCC00"/>
    <a:srgbClr val="BFC600"/>
    <a:srgbClr val="860F20"/>
    <a:srgbClr val="F085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4" autoAdjust="0"/>
    <p:restoredTop sz="94718" autoAdjust="0"/>
  </p:normalViewPr>
  <p:slideViewPr>
    <p:cSldViewPr>
      <p:cViewPr varScale="1">
        <p:scale>
          <a:sx n="76" d="100"/>
          <a:sy n="76" d="100"/>
        </p:scale>
        <p:origin x="-1098" y="-84"/>
      </p:cViewPr>
      <p:guideLst>
        <p:guide orient="horz" pos="1372"/>
        <p:guide orient="horz" pos="5590"/>
        <p:guide orient="horz" pos="5704"/>
        <p:guide orient="horz" pos="238"/>
        <p:guide orient="horz" pos="5840"/>
        <p:guide pos="7982"/>
        <p:guide pos="4149"/>
        <p:guide pos="4285"/>
        <p:guide pos="453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"/>
    </p:cViewPr>
  </p:sorterViewPr>
  <p:notesViewPr>
    <p:cSldViewPr showGuides="1">
      <p:cViewPr varScale="1">
        <p:scale>
          <a:sx n="74" d="100"/>
          <a:sy n="74" d="100"/>
        </p:scale>
        <p:origin x="-1044" y="-102"/>
      </p:cViewPr>
      <p:guideLst>
        <p:guide orient="horz" pos="2140"/>
        <p:guide pos="312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11681" y="0"/>
            <a:ext cx="4292600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5D939-993D-4E87-8140-7CEDABCB7C41}" type="datetimeFigureOut">
              <a:rPr lang="en-US" smtClean="0"/>
              <a:pPr/>
              <a:t>7/9/2014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3202"/>
            <a:ext cx="4292600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11681" y="6453202"/>
            <a:ext cx="4292600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B8A69-6457-42C8-A017-E1B7C8E65BA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baseline="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3400" y="0"/>
            <a:ext cx="4292600" cy="3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0088" y="528638"/>
            <a:ext cx="3425825" cy="256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0800" y="3246261"/>
            <a:ext cx="7264400" cy="301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17028"/>
            <a:ext cx="4292600" cy="3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baseline="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3400" y="6417028"/>
            <a:ext cx="4292600" cy="3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 smtClean="0"/>
            </a:lvl1pPr>
          </a:lstStyle>
          <a:p>
            <a:pPr>
              <a:defRPr/>
            </a:pPr>
            <a:fld id="{4B4A3036-DDF1-46DE-8A4A-74790997FA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ヒラギノ角ゴ Pro W3" pitchFamily="-112" charset="-128"/>
        <a:cs typeface="ヒラギノ角ゴ Pro W3" pitchFamily="-112" charset="-128"/>
      </a:defRPr>
    </a:lvl1pPr>
    <a:lvl2pPr marL="45717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ヒラギノ角ゴ Pro W3" pitchFamily="-112" charset="-128"/>
        <a:cs typeface="+mn-cs"/>
      </a:defRPr>
    </a:lvl2pPr>
    <a:lvl3pPr marL="91433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Geneva" pitchFamily="-112" charset="-128"/>
        <a:cs typeface="Geneva" pitchFamily="-112" charset="-128"/>
      </a:defRPr>
    </a:lvl3pPr>
    <a:lvl4pPr marL="137150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677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5846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16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185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355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/>
          <p:cNvSpPr>
            <a:spLocks noChangeArrowheads="1"/>
          </p:cNvSpPr>
          <p:nvPr userDrawn="1"/>
        </p:nvSpPr>
        <p:spPr bwMode="auto">
          <a:xfrm>
            <a:off x="358775" y="2178050"/>
            <a:ext cx="12671425" cy="6696076"/>
          </a:xfrm>
          <a:prstGeom prst="rect">
            <a:avLst/>
          </a:prstGeom>
          <a:solidFill>
            <a:srgbClr val="567849">
              <a:alpha val="92157"/>
            </a:srgbClr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de-CH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138" y="2682876"/>
            <a:ext cx="11109325" cy="1475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dirty="0" smtClean="0"/>
              <a:t>Das Projekt "Ökonomie und Ökologie im Schutzwald"</a:t>
            </a:r>
            <a:endParaRPr lang="de-CH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19139" y="4338638"/>
            <a:ext cx="11124554" cy="248443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 smtClean="0"/>
              <a:t>16. Januar 2014</a:t>
            </a:r>
          </a:p>
          <a:p>
            <a:r>
              <a:rPr lang="de-CH" noProof="0" dirty="0" smtClean="0"/>
              <a:t>  </a:t>
            </a:r>
          </a:p>
          <a:p>
            <a:r>
              <a:rPr lang="de-CH" noProof="0" dirty="0" smtClean="0"/>
              <a:t>Autor MV/RL</a:t>
            </a:r>
            <a:endParaRPr lang="de-CH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4420" y="305879"/>
            <a:ext cx="5688632" cy="160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8"/>
          <p:cNvSpPr>
            <a:spLocks noGrp="1"/>
          </p:cNvSpPr>
          <p:nvPr>
            <p:ph type="sldNum" sz="quarter" idx="13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55359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 </a:t>
            </a:r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2932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2 mal Text dar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19139" y="4445000"/>
            <a:ext cx="11952288" cy="4429125"/>
          </a:xfrm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38" y="2178050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7" y="2178050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55359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  </a:t>
            </a:r>
            <a:endParaRPr lang="de-CH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74940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19138" y="2178050"/>
            <a:ext cx="5867399" cy="442912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802438" y="2178050"/>
            <a:ext cx="5868987" cy="4429125"/>
          </a:xfrm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38" y="6823075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7" y="6823075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55359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</a:t>
            </a:r>
            <a:endParaRPr lang="de-CH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54166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02438" y="2178050"/>
            <a:ext cx="5868987" cy="6696075"/>
          </a:xfrm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719138" y="2178050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55359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</a:t>
            </a:r>
          </a:p>
          <a:p>
            <a:r>
              <a:rPr lang="de-CH" dirty="0" smtClean="0"/>
              <a:t> </a:t>
            </a:r>
            <a:endParaRPr lang="de-CH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54166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58775" y="2178050"/>
            <a:ext cx="12349013" cy="6732588"/>
          </a:xfrm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</a:t>
            </a:r>
            <a:endParaRPr lang="de-CH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2932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C1F27-48B3-48A4-A939-8D768B816578}" type="slidenum">
              <a:rPr lang="de-CH" smtClean="0"/>
              <a:pPr/>
              <a:t>‹Nr.›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2932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</a:t>
            </a:r>
            <a:endParaRPr lang="de-CH" dirty="0"/>
          </a:p>
        </p:txBody>
      </p:sp>
    </p:spTree>
  </p:cSld>
  <p:clrMapOvr>
    <a:masterClrMapping/>
  </p:clrMapOvr>
  <p:transition advClick="0" advTm="10000"/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55359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</a:t>
            </a:r>
            <a:endParaRPr lang="de-CH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2932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4460" y="9162863"/>
            <a:ext cx="2915642" cy="180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Pag</a:t>
            </a:r>
            <a:r>
              <a:rPr lang="en-US" dirty="0" smtClean="0"/>
              <a:t>.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7" y="2178050"/>
            <a:ext cx="11952287" cy="6696075"/>
          </a:xfrm>
        </p:spPr>
        <p:txBody>
          <a:bodyPr/>
          <a:lstStyle>
            <a:lvl1pPr marL="540000" indent="-540000">
              <a:buFont typeface="+mj-lt"/>
              <a:buAutoNum type="arabicPeriod"/>
              <a:defRPr/>
            </a:lvl1pPr>
            <a:lvl2pPr marL="1079500" indent="-540000">
              <a:buFont typeface="+mj-lt"/>
              <a:buAutoNum type="alphaLcPeriod"/>
              <a:defRPr/>
            </a:lvl2pPr>
            <a:lvl3pPr marL="898525" indent="-360000">
              <a:spcAft>
                <a:spcPts val="300"/>
              </a:spcAft>
              <a:buFont typeface="Arial" pitchFamily="34" charset="0"/>
              <a:buChar char="–"/>
              <a:defRPr sz="3200"/>
            </a:lvl3pPr>
            <a:lvl4pPr marL="539750" indent="0" defTabSz="895350">
              <a:spcBef>
                <a:spcPts val="0"/>
              </a:spcBef>
              <a:spcAft>
                <a:spcPts val="300"/>
              </a:spcAft>
              <a:defRPr sz="3200"/>
            </a:lvl4pPr>
            <a:lvl5pPr marL="1079500" indent="0">
              <a:spcBef>
                <a:spcPts val="0"/>
              </a:spcBef>
              <a:buFontTx/>
              <a:buNone/>
              <a:defRPr sz="24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673020" y="241236"/>
            <a:ext cx="9901566" cy="15481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40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Indice</a:t>
            </a:r>
            <a:endParaRPr lang="en-US" sz="4000" baseline="0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55359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</a:t>
            </a:r>
            <a:endParaRPr lang="de-C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2932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 - 2014</a:t>
            </a:r>
            <a:endParaRPr lang="de-CH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2932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2pPr marL="530225" indent="-530225">
              <a:buClr>
                <a:schemeClr val="accent1"/>
              </a:buClr>
              <a:buFont typeface="Arial" pitchFamily="34" charset="0"/>
              <a:buChar char="•"/>
              <a:defRPr sz="4000"/>
            </a:lvl2pPr>
            <a:lvl3pPr>
              <a:buNone/>
              <a:defRPr sz="3200"/>
            </a:lvl3pPr>
            <a:lvl4pPr marL="898525" indent="-358775" defTabSz="898525">
              <a:spcBef>
                <a:spcPts val="0"/>
              </a:spcBef>
              <a:buFont typeface="Arial" pitchFamily="34" charset="0"/>
              <a:buChar char="–"/>
              <a:defRPr sz="3200" baseline="0"/>
            </a:lvl4pPr>
            <a:lvl5pPr marL="898525" indent="0">
              <a:spcBef>
                <a:spcPts val="0"/>
              </a:spcBef>
              <a:buNone/>
              <a:defRPr sz="2400"/>
            </a:lvl5pPr>
            <a:lvl6pPr marL="1260000" indent="-360000">
              <a:spcBef>
                <a:spcPts val="0"/>
              </a:spcBef>
              <a:buFont typeface="Arial" pitchFamily="34" charset="0"/>
              <a:buChar char="–"/>
              <a:defRPr sz="2400"/>
            </a:lvl6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5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 </a:t>
            </a:r>
            <a:endParaRPr lang="de-CH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2932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772900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38" y="2178050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802438" y="2178050"/>
            <a:ext cx="5868987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 - 2014</a:t>
            </a:r>
            <a:endParaRPr lang="de-CH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90964" y="8910835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39" y="2178050"/>
            <a:ext cx="11952286" cy="6696075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Arial" pitchFamily="34" charset="0"/>
              <a:buChar char="•"/>
              <a:defRPr sz="3200" b="1"/>
            </a:lvl1pPr>
            <a:lvl2pPr marL="360000" indent="0">
              <a:buFont typeface="Arial" pitchFamily="34" charset="0"/>
              <a:buNone/>
              <a:defRPr lang="de-DE" sz="3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720000" indent="-358775">
              <a:buClr>
                <a:schemeClr val="accent2"/>
              </a:buClr>
              <a:buFont typeface="Arial" pitchFamily="34" charset="0"/>
              <a:buChar char="•"/>
              <a:defRPr/>
            </a:lvl3pPr>
            <a:lvl4pPr marL="720000" indent="0">
              <a:spcBef>
                <a:spcPts val="0"/>
              </a:spcBef>
              <a:defRPr/>
            </a:lvl4pPr>
            <a:lvl5pPr marL="1080000" indent="-360000">
              <a:spcBef>
                <a:spcPts val="0"/>
              </a:spcBef>
              <a:buClr>
                <a:schemeClr val="accent3"/>
              </a:buClr>
              <a:buFont typeface="Arial" pitchFamily="34" charset="0"/>
              <a:buChar char="•"/>
              <a:defRPr sz="24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Ebene</a:t>
            </a:r>
          </a:p>
          <a:p>
            <a:pPr lvl="2"/>
            <a:r>
              <a:rPr lang="de-DE" dirty="0" err="1" smtClean="0"/>
              <a:t>DritteZweite</a:t>
            </a:r>
            <a:r>
              <a:rPr lang="de-DE" dirty="0" smtClean="0"/>
              <a:t> 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 </a:t>
            </a:r>
            <a:endParaRPr lang="de-CH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74940" y="8946839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2178050"/>
            <a:ext cx="5867399" cy="6537325"/>
          </a:xfrm>
        </p:spPr>
        <p:txBody>
          <a:bodyPr/>
          <a:lstStyle>
            <a:lvl1pPr marL="0" indent="0"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02438" y="2178050"/>
            <a:ext cx="5868987" cy="6537325"/>
          </a:xfrm>
        </p:spPr>
        <p:txBody>
          <a:bodyPr/>
          <a:lstStyle>
            <a:lvl1pPr marL="0" indent="0">
              <a:defRPr sz="3200"/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</a:t>
            </a:r>
            <a:endParaRPr lang="de-CH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26968" y="8910835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38" y="2184399"/>
            <a:ext cx="5867399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9138" y="3402223"/>
            <a:ext cx="5867400" cy="5471902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802437" y="3381354"/>
            <a:ext cx="5868987" cy="5476950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1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6767512" y="2178050"/>
            <a:ext cx="5903913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 </a:t>
            </a:r>
            <a:endParaRPr lang="de-CH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62972" y="8910835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- 2014 </a:t>
            </a:r>
            <a:endParaRPr lang="de-CH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2932" y="8982843"/>
            <a:ext cx="2709106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37" y="2178050"/>
            <a:ext cx="11952287" cy="6696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63372" y="9162863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100" b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baseline="0" dirty="0" err="1" smtClean="0"/>
              <a:t>Ökonomie</a:t>
            </a:r>
            <a:r>
              <a:rPr lang="en-US" baseline="0" dirty="0" smtClean="0"/>
              <a:t> und </a:t>
            </a:r>
            <a:r>
              <a:rPr lang="en-US" baseline="0" dirty="0" err="1" smtClean="0"/>
              <a:t>Ökologie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Schutzwald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18456" y="9198867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3" r:id="rId2"/>
    <p:sldLayoutId id="2147483683" r:id="rId3"/>
    <p:sldLayoutId id="2147483678" r:id="rId4"/>
    <p:sldLayoutId id="2147483681" r:id="rId5"/>
    <p:sldLayoutId id="2147483680" r:id="rId6"/>
    <p:sldLayoutId id="2147483667" r:id="rId7"/>
    <p:sldLayoutId id="2147483668" r:id="rId8"/>
    <p:sldLayoutId id="2147483669" r:id="rId9"/>
    <p:sldLayoutId id="2147483670" r:id="rId10"/>
    <p:sldLayoutId id="2147483675" r:id="rId11"/>
    <p:sldLayoutId id="2147483684" r:id="rId12"/>
    <p:sldLayoutId id="2147483682" r:id="rId13"/>
    <p:sldLayoutId id="2147483677" r:id="rId14"/>
    <p:sldLayoutId id="2147483674" r:id="rId15"/>
    <p:sldLayoutId id="2147483685" r:id="rId16"/>
  </p:sldLayoutIdLst>
  <p:transition advClick="0" advTm="10000"/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baseline="0">
          <a:solidFill>
            <a:srgbClr val="567849"/>
          </a:solidFill>
          <a:latin typeface="Verdana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tabLst/>
        <a:defRPr sz="4000" kern="1200" baseline="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0" indent="0" algn="l" defTabSz="914400" rtl="0" eaLnBrk="1" latinLnBrk="0" hangingPunct="1">
        <a:spcBef>
          <a:spcPts val="0"/>
        </a:spcBef>
        <a:spcAft>
          <a:spcPts val="300"/>
        </a:spcAft>
        <a:buClrTx/>
        <a:buFont typeface="Arial" pitchFamily="34" charset="0"/>
        <a:buNone/>
        <a:defRPr sz="3200" b="0" kern="1200" baseline="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360000" indent="-360000" algn="l" defTabSz="914400" rtl="0" eaLnBrk="1" latinLnBrk="0" hangingPunct="1">
        <a:spcBef>
          <a:spcPts val="0"/>
        </a:spcBef>
        <a:spcAft>
          <a:spcPts val="300"/>
        </a:spcAft>
        <a:buFont typeface="Arial" pitchFamily="34" charset="0"/>
        <a:buChar char="–"/>
        <a:defRPr sz="3200" kern="120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360000" indent="0" algn="l" defTabSz="914400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720000" indent="-360000" algn="l" defTabSz="914400" rtl="0" eaLnBrk="1" latinLnBrk="0" hangingPunct="1">
        <a:spcBef>
          <a:spcPts val="0"/>
        </a:spcBef>
        <a:buFont typeface="Arial" pitchFamily="34" charset="0"/>
        <a:buChar char="–"/>
        <a:defRPr sz="2400" kern="120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Il </a:t>
            </a:r>
            <a:r>
              <a:rPr lang="de-CH" dirty="0" err="1" smtClean="0"/>
              <a:t>progetto</a:t>
            </a:r>
            <a:r>
              <a:rPr lang="de-CH" dirty="0" smtClean="0"/>
              <a:t> „</a:t>
            </a:r>
            <a:r>
              <a:rPr lang="de-CH" dirty="0" err="1" smtClean="0"/>
              <a:t>Economia</a:t>
            </a:r>
            <a:r>
              <a:rPr lang="de-CH" dirty="0" smtClean="0"/>
              <a:t> </a:t>
            </a:r>
            <a:r>
              <a:rPr lang="de-CH" dirty="0" err="1" smtClean="0"/>
              <a:t>ed</a:t>
            </a:r>
            <a:r>
              <a:rPr lang="de-CH" dirty="0" smtClean="0"/>
              <a:t> </a:t>
            </a:r>
            <a:r>
              <a:rPr lang="de-CH" dirty="0" err="1" smtClean="0"/>
              <a:t>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"</a:t>
            </a:r>
            <a:endParaRPr lang="de-CH" dirty="0"/>
          </a:p>
        </p:txBody>
      </p:sp>
      <p:sp>
        <p:nvSpPr>
          <p:cNvPr id="3" name="Titel 5"/>
          <p:cNvSpPr txBox="1">
            <a:spLocks/>
          </p:cNvSpPr>
          <p:nvPr/>
        </p:nvSpPr>
        <p:spPr>
          <a:xfrm>
            <a:off x="826468" y="4734371"/>
            <a:ext cx="11109325" cy="14754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j-ea"/>
                <a:cs typeface="Arial" pitchFamily="34" charset="0"/>
              </a:rPr>
              <a:t>Il </a:t>
            </a:r>
            <a:r>
              <a:rPr kumimoji="0" lang="de-CH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j-ea"/>
                <a:cs typeface="Arial" pitchFamily="34" charset="0"/>
              </a:rPr>
              <a:t>bosco</a:t>
            </a:r>
            <a:r>
              <a:rPr kumimoji="0" lang="de-CH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j-ea"/>
                <a:cs typeface="Arial" pitchFamily="34" charset="0"/>
              </a:rPr>
              <a:t> di </a:t>
            </a:r>
            <a:r>
              <a:rPr kumimoji="0" lang="de-CH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j-ea"/>
                <a:cs typeface="Arial" pitchFamily="34" charset="0"/>
              </a:rPr>
              <a:t>protezione</a:t>
            </a:r>
            <a:endParaRPr kumimoji="0" lang="de-CH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advClick="0" advTm="536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772900" cy="1108759"/>
          </a:xfrm>
        </p:spPr>
        <p:txBody>
          <a:bodyPr/>
          <a:lstStyle/>
          <a:p>
            <a:pPr>
              <a:buNone/>
            </a:pPr>
            <a:r>
              <a:rPr lang="de-CH" dirty="0" err="1" smtClean="0"/>
              <a:t>Conclusioni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8456" y="1422003"/>
            <a:ext cx="5867399" cy="5364596"/>
          </a:xfrm>
        </p:spPr>
        <p:txBody>
          <a:bodyPr>
            <a:normAutofit fontScale="92500"/>
          </a:bodyPr>
          <a:lstStyle/>
          <a:p>
            <a:pPr lvl="1">
              <a:buFont typeface="Arial" pitchFamily="34" charset="0"/>
              <a:buChar char="•"/>
            </a:pPr>
            <a:r>
              <a:rPr lang="de-CH" sz="2600" dirty="0" err="1" smtClean="0">
                <a:solidFill>
                  <a:srgbClr val="567849"/>
                </a:solidFill>
              </a:rPr>
              <a:t>Consenso</a:t>
            </a:r>
            <a:r>
              <a:rPr lang="de-CH" sz="2600" dirty="0" smtClean="0">
                <a:solidFill>
                  <a:srgbClr val="567849"/>
                </a:solidFill>
              </a:rPr>
              <a:t> </a:t>
            </a:r>
            <a:r>
              <a:rPr lang="de-CH" sz="2600" dirty="0" err="1" smtClean="0">
                <a:solidFill>
                  <a:srgbClr val="567849"/>
                </a:solidFill>
              </a:rPr>
              <a:t>internazionale</a:t>
            </a:r>
            <a:r>
              <a:rPr lang="de-CH" sz="2600" dirty="0" smtClean="0">
                <a:solidFill>
                  <a:srgbClr val="567849"/>
                </a:solidFill>
              </a:rPr>
              <a:t> </a:t>
            </a:r>
            <a:r>
              <a:rPr lang="de-CH" sz="2600" dirty="0" err="1" smtClean="0">
                <a:solidFill>
                  <a:srgbClr val="567849"/>
                </a:solidFill>
              </a:rPr>
              <a:t>sulle</a:t>
            </a:r>
            <a:r>
              <a:rPr lang="de-CH" sz="2600" dirty="0" smtClean="0">
                <a:solidFill>
                  <a:srgbClr val="567849"/>
                </a:solidFill>
              </a:rPr>
              <a:t> </a:t>
            </a:r>
            <a:r>
              <a:rPr lang="de-CH" sz="2600" dirty="0" err="1" smtClean="0">
                <a:solidFill>
                  <a:srgbClr val="567849"/>
                </a:solidFill>
              </a:rPr>
              <a:t>tecnologie</a:t>
            </a:r>
            <a:r>
              <a:rPr lang="de-CH" sz="2600" dirty="0" smtClean="0">
                <a:solidFill>
                  <a:srgbClr val="567849"/>
                </a:solidFill>
              </a:rPr>
              <a:t> e </a:t>
            </a:r>
            <a:r>
              <a:rPr lang="de-CH" sz="2600" dirty="0" err="1" smtClean="0">
                <a:solidFill>
                  <a:srgbClr val="567849"/>
                </a:solidFill>
              </a:rPr>
              <a:t>sugli</a:t>
            </a:r>
            <a:r>
              <a:rPr lang="de-CH" sz="2600" dirty="0" smtClean="0">
                <a:solidFill>
                  <a:srgbClr val="567849"/>
                </a:solidFill>
              </a:rPr>
              <a:t> </a:t>
            </a:r>
            <a:r>
              <a:rPr lang="de-CH" sz="2600" dirty="0" err="1" smtClean="0">
                <a:solidFill>
                  <a:srgbClr val="567849"/>
                </a:solidFill>
              </a:rPr>
              <a:t>interventi</a:t>
            </a:r>
            <a:r>
              <a:rPr lang="de-CH" sz="2600" dirty="0" smtClean="0">
                <a:solidFill>
                  <a:srgbClr val="567849"/>
                </a:solidFill>
              </a:rPr>
              <a:t> </a:t>
            </a:r>
            <a:r>
              <a:rPr lang="de-CH" sz="2600" dirty="0" err="1" smtClean="0">
                <a:solidFill>
                  <a:srgbClr val="567849"/>
                </a:solidFill>
              </a:rPr>
              <a:t>adeguati</a:t>
            </a:r>
            <a:r>
              <a:rPr lang="de-CH" sz="2600" dirty="0" smtClean="0">
                <a:solidFill>
                  <a:srgbClr val="567849"/>
                </a:solidFill>
              </a:rPr>
              <a:t> </a:t>
            </a:r>
            <a:r>
              <a:rPr lang="de-CH" sz="2600" dirty="0" err="1" smtClean="0">
                <a:solidFill>
                  <a:srgbClr val="567849"/>
                </a:solidFill>
              </a:rPr>
              <a:t>nel</a:t>
            </a:r>
            <a:r>
              <a:rPr lang="de-CH" sz="2600" dirty="0" smtClean="0">
                <a:solidFill>
                  <a:srgbClr val="567849"/>
                </a:solidFill>
              </a:rPr>
              <a:t> </a:t>
            </a:r>
            <a:r>
              <a:rPr lang="de-CH" sz="2600" dirty="0" err="1" smtClean="0">
                <a:solidFill>
                  <a:srgbClr val="567849"/>
                </a:solidFill>
              </a:rPr>
              <a:t>bosco</a:t>
            </a:r>
            <a:r>
              <a:rPr lang="de-CH" sz="2600" dirty="0" smtClean="0">
                <a:solidFill>
                  <a:srgbClr val="567849"/>
                </a:solidFill>
              </a:rPr>
              <a:t> di </a:t>
            </a:r>
            <a:r>
              <a:rPr lang="de-CH" sz="2600" dirty="0" err="1" smtClean="0">
                <a:solidFill>
                  <a:srgbClr val="567849"/>
                </a:solidFill>
              </a:rPr>
              <a:t>protezione</a:t>
            </a:r>
            <a:r>
              <a:rPr lang="de-CH" sz="2600" dirty="0" smtClean="0">
                <a:solidFill>
                  <a:srgbClr val="567849"/>
                </a:solidFill>
              </a:rPr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de-CH" sz="2600" dirty="0" smtClean="0">
                <a:solidFill>
                  <a:srgbClr val="567849"/>
                </a:solidFill>
              </a:rPr>
              <a:t>La </a:t>
            </a:r>
            <a:r>
              <a:rPr lang="de-CH" sz="2600" dirty="0" err="1" smtClean="0">
                <a:solidFill>
                  <a:srgbClr val="567849"/>
                </a:solidFill>
              </a:rPr>
              <a:t>cura</a:t>
            </a:r>
            <a:r>
              <a:rPr lang="de-CH" sz="2600" dirty="0" smtClean="0">
                <a:solidFill>
                  <a:srgbClr val="567849"/>
                </a:solidFill>
              </a:rPr>
              <a:t> del </a:t>
            </a:r>
            <a:r>
              <a:rPr lang="de-CH" sz="2600" dirty="0" err="1" smtClean="0">
                <a:solidFill>
                  <a:srgbClr val="567849"/>
                </a:solidFill>
              </a:rPr>
              <a:t>bosco</a:t>
            </a:r>
            <a:r>
              <a:rPr lang="de-CH" sz="2600" dirty="0" smtClean="0">
                <a:solidFill>
                  <a:srgbClr val="567849"/>
                </a:solidFill>
              </a:rPr>
              <a:t> di </a:t>
            </a:r>
            <a:r>
              <a:rPr lang="de-CH" sz="2600" dirty="0" err="1" smtClean="0">
                <a:solidFill>
                  <a:srgbClr val="567849"/>
                </a:solidFill>
              </a:rPr>
              <a:t>protezione</a:t>
            </a:r>
            <a:r>
              <a:rPr lang="de-CH" sz="2600" dirty="0" smtClean="0">
                <a:solidFill>
                  <a:srgbClr val="567849"/>
                </a:solidFill>
              </a:rPr>
              <a:t> è </a:t>
            </a:r>
            <a:r>
              <a:rPr lang="de-CH" sz="2600" dirty="0" err="1" smtClean="0">
                <a:solidFill>
                  <a:srgbClr val="567849"/>
                </a:solidFill>
              </a:rPr>
              <a:t>un</a:t>
            </a:r>
            <a:r>
              <a:rPr lang="de-CH" sz="2600" dirty="0" smtClean="0">
                <a:solidFill>
                  <a:srgbClr val="567849"/>
                </a:solidFill>
              </a:rPr>
              <a:t> </a:t>
            </a:r>
            <a:r>
              <a:rPr lang="de-CH" sz="2600" dirty="0" err="1" smtClean="0">
                <a:solidFill>
                  <a:srgbClr val="567849"/>
                </a:solidFill>
              </a:rPr>
              <a:t>pilastro</a:t>
            </a:r>
            <a:r>
              <a:rPr lang="de-CH" sz="2600" dirty="0" smtClean="0">
                <a:solidFill>
                  <a:srgbClr val="567849"/>
                </a:solidFill>
              </a:rPr>
              <a:t> </a:t>
            </a:r>
            <a:r>
              <a:rPr lang="de-CH" sz="2600" dirty="0" err="1" smtClean="0">
                <a:solidFill>
                  <a:srgbClr val="567849"/>
                </a:solidFill>
              </a:rPr>
              <a:t>fondamentale</a:t>
            </a:r>
            <a:r>
              <a:rPr lang="de-CH" sz="2600" dirty="0" smtClean="0">
                <a:solidFill>
                  <a:srgbClr val="567849"/>
                </a:solidFill>
              </a:rPr>
              <a:t> per la </a:t>
            </a:r>
            <a:r>
              <a:rPr lang="de-CH" sz="2600" dirty="0" err="1" smtClean="0">
                <a:solidFill>
                  <a:srgbClr val="567849"/>
                </a:solidFill>
              </a:rPr>
              <a:t>vita</a:t>
            </a:r>
            <a:r>
              <a:rPr lang="de-CH" sz="2600" dirty="0" smtClean="0">
                <a:solidFill>
                  <a:srgbClr val="567849"/>
                </a:solidFill>
              </a:rPr>
              <a:t> e la </a:t>
            </a:r>
            <a:r>
              <a:rPr lang="de-CH" sz="2600" dirty="0" err="1" smtClean="0">
                <a:solidFill>
                  <a:srgbClr val="567849"/>
                </a:solidFill>
              </a:rPr>
              <a:t>sicurezza</a:t>
            </a:r>
            <a:r>
              <a:rPr lang="de-CH" sz="2600" dirty="0" smtClean="0">
                <a:solidFill>
                  <a:srgbClr val="567849"/>
                </a:solidFill>
              </a:rPr>
              <a:t> delle </a:t>
            </a:r>
            <a:r>
              <a:rPr lang="de-CH" sz="2600" dirty="0" err="1" smtClean="0">
                <a:solidFill>
                  <a:srgbClr val="567849"/>
                </a:solidFill>
              </a:rPr>
              <a:t>popolazioni</a:t>
            </a:r>
            <a:r>
              <a:rPr lang="de-CH" sz="2600" dirty="0" smtClean="0">
                <a:solidFill>
                  <a:srgbClr val="567849"/>
                </a:solidFill>
              </a:rPr>
              <a:t> delle </a:t>
            </a:r>
            <a:r>
              <a:rPr lang="de-CH" sz="2600" dirty="0" err="1" smtClean="0">
                <a:solidFill>
                  <a:srgbClr val="567849"/>
                </a:solidFill>
              </a:rPr>
              <a:t>vallate</a:t>
            </a:r>
            <a:r>
              <a:rPr lang="de-CH" sz="2600" dirty="0" smtClean="0">
                <a:solidFill>
                  <a:srgbClr val="567849"/>
                </a:solidFill>
              </a:rPr>
              <a:t> alpine.</a:t>
            </a:r>
          </a:p>
          <a:p>
            <a:pPr lvl="1">
              <a:buFont typeface="Arial" pitchFamily="34" charset="0"/>
              <a:buChar char="•"/>
            </a:pPr>
            <a:r>
              <a:rPr lang="de-CH" sz="2600" dirty="0" err="1" smtClean="0"/>
              <a:t>Gli</a:t>
            </a:r>
            <a:r>
              <a:rPr lang="de-CH" sz="2600" dirty="0" smtClean="0"/>
              <a:t> </a:t>
            </a:r>
            <a:r>
              <a:rPr lang="de-CH" sz="2600" dirty="0" err="1" smtClean="0"/>
              <a:t>interventi</a:t>
            </a:r>
            <a:r>
              <a:rPr lang="de-CH" sz="2600" dirty="0" smtClean="0"/>
              <a:t> selvicolturali </a:t>
            </a:r>
            <a:r>
              <a:rPr lang="de-CH" sz="2600" dirty="0" err="1" smtClean="0"/>
              <a:t>sostenibili</a:t>
            </a:r>
            <a:r>
              <a:rPr lang="de-CH" sz="2600" dirty="0" smtClean="0"/>
              <a:t> </a:t>
            </a:r>
            <a:r>
              <a:rPr lang="de-CH" sz="2600" dirty="0" err="1" smtClean="0"/>
              <a:t>rispondono</a:t>
            </a:r>
            <a:r>
              <a:rPr lang="de-CH" sz="2600" dirty="0" smtClean="0"/>
              <a:t> </a:t>
            </a:r>
            <a:r>
              <a:rPr lang="de-CH" sz="2600" dirty="0" err="1" smtClean="0"/>
              <a:t>tanto</a:t>
            </a:r>
            <a:r>
              <a:rPr lang="de-CH" sz="2600" dirty="0" smtClean="0"/>
              <a:t> alle </a:t>
            </a:r>
            <a:r>
              <a:rPr lang="de-CH" sz="2600" dirty="0" err="1" smtClean="0"/>
              <a:t>esigeze</a:t>
            </a:r>
            <a:r>
              <a:rPr lang="de-CH" sz="2600" dirty="0" smtClean="0"/>
              <a:t> </a:t>
            </a:r>
            <a:r>
              <a:rPr lang="de-CH" sz="2600" dirty="0" err="1" smtClean="0"/>
              <a:t>economiche</a:t>
            </a:r>
            <a:r>
              <a:rPr lang="de-CH" sz="2600" dirty="0" smtClean="0"/>
              <a:t> </a:t>
            </a:r>
            <a:r>
              <a:rPr lang="de-CH" sz="2600" dirty="0" err="1" smtClean="0"/>
              <a:t>quanto</a:t>
            </a:r>
            <a:r>
              <a:rPr lang="de-CH" sz="2600" dirty="0" smtClean="0"/>
              <a:t> a quelle </a:t>
            </a:r>
            <a:r>
              <a:rPr lang="de-CH" sz="2600" dirty="0" err="1" smtClean="0"/>
              <a:t>ecologiche</a:t>
            </a:r>
            <a:r>
              <a:rPr lang="de-CH" sz="2600" dirty="0" smtClean="0"/>
              <a:t>. Per </a:t>
            </a:r>
            <a:r>
              <a:rPr lang="de-CH" sz="2600" dirty="0" err="1" smtClean="0"/>
              <a:t>quanto</a:t>
            </a:r>
            <a:r>
              <a:rPr lang="de-CH" sz="2600" dirty="0" smtClean="0"/>
              <a:t> </a:t>
            </a:r>
            <a:r>
              <a:rPr lang="de-CH" sz="2600" dirty="0" err="1" smtClean="0"/>
              <a:t>riguarda</a:t>
            </a:r>
            <a:r>
              <a:rPr lang="de-CH" sz="2600" dirty="0" smtClean="0"/>
              <a:t> </a:t>
            </a:r>
            <a:r>
              <a:rPr lang="de-CH" sz="2600" dirty="0" err="1" smtClean="0"/>
              <a:t>il</a:t>
            </a:r>
            <a:r>
              <a:rPr lang="de-CH" sz="2600" dirty="0" smtClean="0"/>
              <a:t> </a:t>
            </a:r>
            <a:r>
              <a:rPr lang="de-CH" sz="2600" dirty="0" err="1" smtClean="0"/>
              <a:t>bosco</a:t>
            </a:r>
            <a:r>
              <a:rPr lang="de-CH" sz="2600" dirty="0" smtClean="0"/>
              <a:t> di </a:t>
            </a:r>
            <a:r>
              <a:rPr lang="de-CH" sz="2600" dirty="0" err="1" smtClean="0"/>
              <a:t>protezione</a:t>
            </a:r>
            <a:r>
              <a:rPr lang="de-CH" sz="2600" dirty="0" smtClean="0"/>
              <a:t>, </a:t>
            </a:r>
            <a:r>
              <a:rPr lang="de-CH" sz="2600" dirty="0" err="1" smtClean="0"/>
              <a:t>fra</a:t>
            </a:r>
            <a:r>
              <a:rPr lang="de-CH" sz="2600" dirty="0" smtClean="0"/>
              <a:t> </a:t>
            </a:r>
            <a:r>
              <a:rPr lang="de-CH" sz="2600" dirty="0" err="1" smtClean="0"/>
              <a:t>economia</a:t>
            </a:r>
            <a:r>
              <a:rPr lang="de-CH" sz="2600" dirty="0" smtClean="0"/>
              <a:t> </a:t>
            </a:r>
            <a:r>
              <a:rPr lang="de-CH" sz="2600" dirty="0" err="1" smtClean="0"/>
              <a:t>ed</a:t>
            </a:r>
            <a:r>
              <a:rPr lang="de-CH" sz="2600" dirty="0" smtClean="0"/>
              <a:t> </a:t>
            </a:r>
            <a:r>
              <a:rPr lang="de-CH" sz="2600" dirty="0" err="1" smtClean="0"/>
              <a:t>ecologia</a:t>
            </a:r>
            <a:r>
              <a:rPr lang="de-CH" sz="2600" dirty="0" smtClean="0"/>
              <a:t> non </a:t>
            </a:r>
            <a:r>
              <a:rPr lang="de-CH" sz="2600" dirty="0" err="1" smtClean="0"/>
              <a:t>c‘è</a:t>
            </a:r>
            <a:r>
              <a:rPr lang="de-CH" sz="2600" dirty="0" smtClean="0"/>
              <a:t> </a:t>
            </a:r>
            <a:r>
              <a:rPr lang="de-CH" sz="2600" dirty="0" err="1" smtClean="0"/>
              <a:t>contraddizione</a:t>
            </a:r>
            <a:r>
              <a:rPr lang="de-CH" sz="2600" dirty="0" smtClean="0">
                <a:solidFill>
                  <a:srgbClr val="567849"/>
                </a:solidFill>
              </a:rPr>
              <a:t>.  </a:t>
            </a:r>
            <a:endParaRPr lang="de-CH" sz="2600" dirty="0">
              <a:solidFill>
                <a:srgbClr val="567849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802438" y="1458007"/>
            <a:ext cx="5868987" cy="5256584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de-CH" sz="2400" dirty="0" smtClean="0">
                <a:solidFill>
                  <a:srgbClr val="567849"/>
                </a:solidFill>
              </a:rPr>
              <a:t>Il personale </a:t>
            </a:r>
            <a:r>
              <a:rPr lang="de-CH" sz="2400" dirty="0" err="1" smtClean="0">
                <a:solidFill>
                  <a:srgbClr val="567849"/>
                </a:solidFill>
              </a:rPr>
              <a:t>forestale</a:t>
            </a:r>
            <a:r>
              <a:rPr lang="de-CH" sz="2400" dirty="0" smtClean="0">
                <a:solidFill>
                  <a:srgbClr val="567849"/>
                </a:solidFill>
              </a:rPr>
              <a:t> e i </a:t>
            </a:r>
            <a:r>
              <a:rPr lang="de-CH" sz="2400" dirty="0" err="1" smtClean="0">
                <a:solidFill>
                  <a:srgbClr val="567849"/>
                </a:solidFill>
              </a:rPr>
              <a:t>proprietari</a:t>
            </a:r>
            <a:r>
              <a:rPr lang="de-CH" sz="2400" dirty="0" smtClean="0">
                <a:solidFill>
                  <a:srgbClr val="567849"/>
                </a:solidFill>
              </a:rPr>
              <a:t> del </a:t>
            </a:r>
            <a:r>
              <a:rPr lang="de-CH" sz="2400" dirty="0" err="1" smtClean="0">
                <a:solidFill>
                  <a:srgbClr val="567849"/>
                </a:solidFill>
              </a:rPr>
              <a:t>bosco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dispongono</a:t>
            </a:r>
            <a:r>
              <a:rPr lang="de-CH" sz="2400" dirty="0" smtClean="0">
                <a:solidFill>
                  <a:srgbClr val="567849"/>
                </a:solidFill>
              </a:rPr>
              <a:t> di </a:t>
            </a:r>
            <a:r>
              <a:rPr lang="de-CH" sz="2400" dirty="0" err="1" smtClean="0">
                <a:solidFill>
                  <a:srgbClr val="567849"/>
                </a:solidFill>
              </a:rPr>
              <a:t>buone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conoscenze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tecniche</a:t>
            </a:r>
            <a:r>
              <a:rPr lang="de-CH" sz="2400" dirty="0" smtClean="0">
                <a:solidFill>
                  <a:srgbClr val="567849"/>
                </a:solidFill>
              </a:rPr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de-CH" sz="2400" dirty="0" err="1" smtClean="0"/>
              <a:t>Gli</a:t>
            </a:r>
            <a:r>
              <a:rPr lang="de-CH" sz="2400" dirty="0" smtClean="0"/>
              <a:t> </a:t>
            </a:r>
            <a:r>
              <a:rPr lang="de-CH" sz="2400" dirty="0" err="1" smtClean="0"/>
              <a:t>interventi</a:t>
            </a:r>
            <a:r>
              <a:rPr lang="de-CH" sz="2400" dirty="0" smtClean="0"/>
              <a:t> </a:t>
            </a:r>
            <a:r>
              <a:rPr lang="de-CH" sz="2400" dirty="0" err="1" smtClean="0"/>
              <a:t>forestali</a:t>
            </a:r>
            <a:r>
              <a:rPr lang="de-CH" sz="2400" dirty="0" smtClean="0"/>
              <a:t> </a:t>
            </a:r>
            <a:r>
              <a:rPr lang="de-CH" sz="2400" dirty="0" err="1" smtClean="0"/>
              <a:t>nel</a:t>
            </a:r>
            <a:r>
              <a:rPr lang="de-CH" sz="2400" dirty="0" smtClean="0"/>
              <a:t> </a:t>
            </a:r>
            <a:r>
              <a:rPr lang="de-CH" sz="2400" dirty="0" err="1" smtClean="0"/>
              <a:t>bosco</a:t>
            </a:r>
            <a:r>
              <a:rPr lang="de-CH" sz="2400" dirty="0" smtClean="0"/>
              <a:t> di </a:t>
            </a:r>
            <a:r>
              <a:rPr lang="de-CH" sz="2400" dirty="0" err="1" smtClean="0"/>
              <a:t>protezione</a:t>
            </a:r>
            <a:r>
              <a:rPr lang="de-CH" sz="2400" dirty="0" smtClean="0"/>
              <a:t> </a:t>
            </a:r>
            <a:r>
              <a:rPr lang="de-CH" sz="2400" dirty="0" err="1" smtClean="0"/>
              <a:t>meritano</a:t>
            </a:r>
            <a:r>
              <a:rPr lang="de-CH" sz="2400" dirty="0" smtClean="0"/>
              <a:t> </a:t>
            </a:r>
            <a:r>
              <a:rPr lang="de-CH" sz="2400" dirty="0" err="1" smtClean="0"/>
              <a:t>un</a:t>
            </a:r>
            <a:r>
              <a:rPr lang="de-CH" sz="2400" dirty="0" smtClean="0"/>
              <a:t> </a:t>
            </a:r>
            <a:r>
              <a:rPr lang="de-CH" sz="2400" dirty="0" err="1" smtClean="0"/>
              <a:t>compenso</a:t>
            </a:r>
            <a:r>
              <a:rPr lang="de-CH" sz="2400" dirty="0" smtClean="0"/>
              <a:t> </a:t>
            </a:r>
            <a:r>
              <a:rPr lang="de-CH" sz="2400" dirty="0" err="1" smtClean="0"/>
              <a:t>finanziario</a:t>
            </a:r>
            <a:r>
              <a:rPr lang="de-CH" sz="2400" dirty="0" smtClean="0"/>
              <a:t> del </a:t>
            </a:r>
            <a:r>
              <a:rPr lang="de-CH" sz="2400" dirty="0" err="1" smtClean="0"/>
              <a:t>settore</a:t>
            </a:r>
            <a:r>
              <a:rPr lang="de-CH" sz="2400" dirty="0" smtClean="0"/>
              <a:t> </a:t>
            </a:r>
            <a:r>
              <a:rPr lang="de-CH" sz="2400" dirty="0" err="1" smtClean="0"/>
              <a:t>pubblico</a:t>
            </a:r>
            <a:r>
              <a:rPr lang="de-CH" sz="2400" dirty="0" smtClean="0"/>
              <a:t>. </a:t>
            </a:r>
            <a:endParaRPr lang="de-CH" sz="2400" dirty="0" smtClean="0">
              <a:solidFill>
                <a:srgbClr val="56784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de-CH" sz="2400" dirty="0" err="1" smtClean="0">
                <a:solidFill>
                  <a:srgbClr val="567849"/>
                </a:solidFill>
              </a:rPr>
              <a:t>Gli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operatori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politici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sono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/>
              <a:t>chiamati</a:t>
            </a:r>
            <a:r>
              <a:rPr lang="de-CH" sz="2400" dirty="0" smtClean="0"/>
              <a:t> a </a:t>
            </a:r>
            <a:r>
              <a:rPr lang="de-CH" sz="2400" dirty="0" err="1" smtClean="0"/>
              <a:t>creare</a:t>
            </a:r>
            <a:r>
              <a:rPr lang="de-CH" sz="2400" dirty="0" smtClean="0"/>
              <a:t> i </a:t>
            </a:r>
            <a:r>
              <a:rPr lang="de-CH" sz="2400" dirty="0" err="1" smtClean="0"/>
              <a:t>presupposti</a:t>
            </a:r>
            <a:r>
              <a:rPr lang="de-CH" sz="2400" dirty="0" smtClean="0"/>
              <a:t> e a </a:t>
            </a:r>
            <a:r>
              <a:rPr lang="de-CH" sz="2400" dirty="0" err="1" smtClean="0"/>
              <a:t>fornire</a:t>
            </a:r>
            <a:r>
              <a:rPr lang="de-CH" sz="2400" dirty="0" smtClean="0"/>
              <a:t> le </a:t>
            </a:r>
            <a:r>
              <a:rPr lang="de-CH" sz="2400" dirty="0" err="1" smtClean="0"/>
              <a:t>risorse</a:t>
            </a:r>
            <a:r>
              <a:rPr lang="de-CH" sz="2400" dirty="0" smtClean="0"/>
              <a:t> </a:t>
            </a:r>
            <a:r>
              <a:rPr lang="de-CH" sz="2400" dirty="0" err="1" smtClean="0"/>
              <a:t>necessarie</a:t>
            </a:r>
            <a:r>
              <a:rPr lang="de-CH" sz="2400" dirty="0" smtClean="0">
                <a:solidFill>
                  <a:srgbClr val="567849"/>
                </a:solidFill>
              </a:rPr>
              <a:t>.</a:t>
            </a:r>
          </a:p>
          <a:p>
            <a:endParaRPr lang="de-CH" dirty="0">
              <a:solidFill>
                <a:srgbClr val="56784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55359" y="9198867"/>
            <a:ext cx="3780000" cy="230637"/>
          </a:xfrm>
        </p:spPr>
        <p:txBody>
          <a:bodyPr/>
          <a:lstStyle/>
          <a:p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- 2014</a:t>
            </a:r>
            <a:endParaRPr lang="en-US" dirty="0"/>
          </a:p>
          <a:p>
            <a:endParaRPr lang="en-US" dirty="0"/>
          </a:p>
        </p:txBody>
      </p:sp>
      <p:pic>
        <p:nvPicPr>
          <p:cNvPr id="9" name="Grafik 8" descr="V:\Benutzer\maurizio.veneziani\Daten\ARGE-Alp-Oekologie-Oekonomie\Bilder_fuer_Broschuere\Bild21_Totholzverjügnung auf Fichte_Gonzenwald_Sommer-200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448" y="7002623"/>
            <a:ext cx="2338028" cy="17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V:\Benutzer\maurizio.veneziani\Daten\ARGE-Alp-Oekologie-Oekonomie\Bilder_fuer_Broschuere\Bild28_Seilkran_Sonderegger_95_mk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2732" y="7002623"/>
            <a:ext cx="5868226" cy="17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 descr="V:\Benutzer\maurizio.veneziani\Daten\ARGE-Alp-Oekologie-Oekonomie\Bilder_fuer_Broschuere\Bild14_P101069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15400" y="7002623"/>
            <a:ext cx="31323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Prodotti</a:t>
            </a:r>
            <a:r>
              <a:rPr lang="de-CH" dirty="0" smtClean="0"/>
              <a:t> </a:t>
            </a:r>
            <a:r>
              <a:rPr lang="de-CH" dirty="0" err="1" smtClean="0"/>
              <a:t>risultati</a:t>
            </a:r>
            <a:r>
              <a:rPr lang="de-CH" dirty="0" smtClean="0"/>
              <a:t> </a:t>
            </a:r>
            <a:r>
              <a:rPr lang="de-CH" dirty="0" err="1" smtClean="0"/>
              <a:t>dal</a:t>
            </a:r>
            <a:r>
              <a:rPr lang="de-CH" dirty="0" smtClean="0"/>
              <a:t> </a:t>
            </a:r>
            <a:r>
              <a:rPr lang="de-CH" dirty="0" err="1" smtClean="0"/>
              <a:t>progetto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19137" y="1782042"/>
            <a:ext cx="11952287" cy="7092083"/>
          </a:xfrm>
        </p:spPr>
        <p:txBody>
          <a:bodyPr>
            <a:normAutofit/>
          </a:bodyPr>
          <a:lstStyle/>
          <a:p>
            <a:pPr marL="365125" lvl="1" indent="-365125">
              <a:lnSpc>
                <a:spcPct val="90000"/>
              </a:lnSpc>
              <a:spcAft>
                <a:spcPts val="1200"/>
              </a:spcAft>
              <a:buClrTx/>
            </a:pPr>
            <a:r>
              <a:rPr lang="de-CH" sz="2800" dirty="0" smtClean="0">
                <a:solidFill>
                  <a:srgbClr val="567849"/>
                </a:solidFill>
              </a:rPr>
              <a:t>Per </a:t>
            </a:r>
            <a:r>
              <a:rPr lang="de-CH" sz="2800" dirty="0" err="1" smtClean="0">
                <a:solidFill>
                  <a:srgbClr val="567849"/>
                </a:solidFill>
              </a:rPr>
              <a:t>il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mondo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politico</a:t>
            </a:r>
            <a:r>
              <a:rPr lang="de-CH" sz="2800" dirty="0" smtClean="0">
                <a:solidFill>
                  <a:srgbClr val="567849"/>
                </a:solidFill>
              </a:rPr>
              <a:t>: </a:t>
            </a:r>
            <a:r>
              <a:rPr lang="de-CH" sz="2800" b="1" dirty="0" smtClean="0">
                <a:solidFill>
                  <a:srgbClr val="567849"/>
                </a:solidFill>
              </a:rPr>
              <a:t>Il </a:t>
            </a:r>
            <a:r>
              <a:rPr lang="de-CH" sz="2800" b="1" dirty="0" err="1" smtClean="0">
                <a:solidFill>
                  <a:srgbClr val="567849"/>
                </a:solidFill>
              </a:rPr>
              <a:t>manifesto</a:t>
            </a:r>
            <a:r>
              <a:rPr lang="de-CH" sz="2800" b="1" dirty="0" smtClean="0">
                <a:solidFill>
                  <a:srgbClr val="567849"/>
                </a:solidFill>
              </a:rPr>
              <a:t> per </a:t>
            </a:r>
            <a:r>
              <a:rPr lang="de-CH" sz="2800" b="1" dirty="0" err="1" smtClean="0">
                <a:solidFill>
                  <a:srgbClr val="567849"/>
                </a:solidFill>
              </a:rPr>
              <a:t>il</a:t>
            </a:r>
            <a:r>
              <a:rPr lang="de-CH" sz="2800" b="1" dirty="0" smtClean="0">
                <a:solidFill>
                  <a:srgbClr val="567849"/>
                </a:solidFill>
              </a:rPr>
              <a:t> </a:t>
            </a:r>
            <a:r>
              <a:rPr lang="de-CH" sz="2800" b="1" dirty="0" err="1" smtClean="0">
                <a:solidFill>
                  <a:srgbClr val="567849"/>
                </a:solidFill>
              </a:rPr>
              <a:t>bosco</a:t>
            </a:r>
            <a:r>
              <a:rPr lang="de-CH" sz="2800" b="1" dirty="0" smtClean="0">
                <a:solidFill>
                  <a:srgbClr val="567849"/>
                </a:solidFill>
              </a:rPr>
              <a:t> di </a:t>
            </a:r>
            <a:r>
              <a:rPr lang="de-CH" sz="2800" b="1" dirty="0" err="1" smtClean="0">
                <a:solidFill>
                  <a:srgbClr val="567849"/>
                </a:solidFill>
              </a:rPr>
              <a:t>protezione</a:t>
            </a:r>
            <a:r>
              <a:rPr lang="de-CH" sz="2800" b="1" dirty="0" smtClean="0">
                <a:solidFill>
                  <a:srgbClr val="567849"/>
                </a:solidFill>
              </a:rPr>
              <a:t> </a:t>
            </a:r>
            <a:r>
              <a:rPr lang="de-CH" sz="2800" dirty="0" smtClean="0">
                <a:solidFill>
                  <a:srgbClr val="567849"/>
                </a:solidFill>
              </a:rPr>
              <a:t>(</a:t>
            </a:r>
            <a:r>
              <a:rPr lang="de-CH" sz="2800" dirty="0" err="1" smtClean="0"/>
              <a:t>statements</a:t>
            </a:r>
            <a:r>
              <a:rPr lang="de-CH" sz="2800" dirty="0" smtClean="0"/>
              <a:t> e </a:t>
            </a:r>
            <a:r>
              <a:rPr lang="de-CH" sz="2800" dirty="0" err="1" smtClean="0"/>
              <a:t>richieste</a:t>
            </a:r>
            <a:r>
              <a:rPr lang="de-CH" sz="2800" dirty="0" smtClean="0"/>
              <a:t> </a:t>
            </a:r>
            <a:r>
              <a:rPr lang="de-CH" sz="2800" dirty="0" err="1" smtClean="0"/>
              <a:t>de</a:t>
            </a:r>
            <a:r>
              <a:rPr lang="de-CH" sz="2800" dirty="0" err="1" smtClean="0">
                <a:solidFill>
                  <a:srgbClr val="567849"/>
                </a:solidFill>
              </a:rPr>
              <a:t>gli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specialisti</a:t>
            </a:r>
            <a:r>
              <a:rPr lang="de-CH" sz="2800" dirty="0" smtClean="0">
                <a:solidFill>
                  <a:srgbClr val="567849"/>
                </a:solidFill>
              </a:rPr>
              <a:t> del </a:t>
            </a:r>
            <a:r>
              <a:rPr lang="de-CH" sz="2800" dirty="0" err="1" smtClean="0">
                <a:solidFill>
                  <a:srgbClr val="567849"/>
                </a:solidFill>
              </a:rPr>
              <a:t>settore</a:t>
            </a:r>
            <a:r>
              <a:rPr lang="de-CH" sz="2800" dirty="0" smtClean="0">
                <a:solidFill>
                  <a:srgbClr val="567849"/>
                </a:solidFill>
              </a:rPr>
              <a:t>).</a:t>
            </a:r>
          </a:p>
          <a:p>
            <a:pPr marL="365125" lvl="1" indent="-365125">
              <a:lnSpc>
                <a:spcPct val="90000"/>
              </a:lnSpc>
              <a:spcAft>
                <a:spcPts val="1200"/>
              </a:spcAft>
              <a:buClrTx/>
            </a:pPr>
            <a:r>
              <a:rPr lang="de-CH" sz="2800" dirty="0" smtClean="0">
                <a:solidFill>
                  <a:srgbClr val="567849"/>
                </a:solidFill>
              </a:rPr>
              <a:t>Per </a:t>
            </a:r>
            <a:r>
              <a:rPr lang="de-CH" sz="2800" dirty="0" err="1" smtClean="0">
                <a:solidFill>
                  <a:srgbClr val="567849"/>
                </a:solidFill>
              </a:rPr>
              <a:t>il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pubblico</a:t>
            </a:r>
            <a:r>
              <a:rPr lang="de-CH" sz="2800" dirty="0" smtClean="0">
                <a:solidFill>
                  <a:srgbClr val="567849"/>
                </a:solidFill>
              </a:rPr>
              <a:t>: </a:t>
            </a:r>
            <a:r>
              <a:rPr lang="de-CH" sz="2800" b="1" dirty="0" err="1" smtClean="0"/>
              <a:t>L‘opuscolo</a:t>
            </a:r>
            <a:r>
              <a:rPr lang="de-CH" sz="2800" b="1" dirty="0" smtClean="0">
                <a:solidFill>
                  <a:srgbClr val="567849"/>
                </a:solidFill>
              </a:rPr>
              <a:t> </a:t>
            </a:r>
            <a:r>
              <a:rPr lang="de-CH" sz="2800" dirty="0" smtClean="0">
                <a:solidFill>
                  <a:srgbClr val="567849"/>
                </a:solidFill>
              </a:rPr>
              <a:t>(</a:t>
            </a:r>
            <a:r>
              <a:rPr lang="de-CH" sz="2800" dirty="0" err="1" smtClean="0">
                <a:solidFill>
                  <a:srgbClr val="567849"/>
                </a:solidFill>
              </a:rPr>
              <a:t>il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progetto</a:t>
            </a:r>
            <a:r>
              <a:rPr lang="de-CH" sz="2800" dirty="0" smtClean="0">
                <a:solidFill>
                  <a:srgbClr val="567849"/>
                </a:solidFill>
              </a:rPr>
              <a:t> a </a:t>
            </a:r>
            <a:r>
              <a:rPr lang="de-CH" sz="2800" dirty="0" err="1" smtClean="0">
                <a:solidFill>
                  <a:srgbClr val="567849"/>
                </a:solidFill>
              </a:rPr>
              <a:t>colpo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d‘occhio</a:t>
            </a:r>
            <a:r>
              <a:rPr lang="de-CH" sz="2800" dirty="0" smtClean="0">
                <a:solidFill>
                  <a:srgbClr val="567849"/>
                </a:solidFill>
              </a:rPr>
              <a:t>). </a:t>
            </a:r>
          </a:p>
          <a:p>
            <a:pPr marL="365125" lvl="1" indent="-365125">
              <a:lnSpc>
                <a:spcPct val="90000"/>
              </a:lnSpc>
              <a:spcAft>
                <a:spcPts val="1200"/>
              </a:spcAft>
              <a:buClrTx/>
            </a:pPr>
            <a:r>
              <a:rPr lang="de-CH" sz="2800" dirty="0" smtClean="0">
                <a:solidFill>
                  <a:srgbClr val="567849"/>
                </a:solidFill>
              </a:rPr>
              <a:t>Per </a:t>
            </a:r>
            <a:r>
              <a:rPr lang="de-CH" sz="2800" dirty="0" err="1" smtClean="0">
                <a:solidFill>
                  <a:srgbClr val="567849"/>
                </a:solidFill>
              </a:rPr>
              <a:t>gli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specialisti</a:t>
            </a:r>
            <a:r>
              <a:rPr lang="de-CH" sz="2800" dirty="0" smtClean="0">
                <a:solidFill>
                  <a:srgbClr val="567849"/>
                </a:solidFill>
              </a:rPr>
              <a:t>: </a:t>
            </a:r>
            <a:r>
              <a:rPr lang="de-CH" sz="2800" b="1" dirty="0" err="1" smtClean="0">
                <a:solidFill>
                  <a:srgbClr val="567849"/>
                </a:solidFill>
              </a:rPr>
              <a:t>Guida</a:t>
            </a:r>
            <a:r>
              <a:rPr lang="de-CH" sz="2800" b="1" dirty="0" smtClean="0">
                <a:solidFill>
                  <a:srgbClr val="567849"/>
                </a:solidFill>
              </a:rPr>
              <a:t> alle </a:t>
            </a:r>
            <a:r>
              <a:rPr lang="de-CH" sz="2800" b="1" dirty="0" err="1" smtClean="0">
                <a:solidFill>
                  <a:srgbClr val="567849"/>
                </a:solidFill>
              </a:rPr>
              <a:t>escursioni</a:t>
            </a:r>
            <a:r>
              <a:rPr lang="de-CH" sz="2800" b="1" dirty="0" smtClean="0">
                <a:solidFill>
                  <a:srgbClr val="567849"/>
                </a:solidFill>
              </a:rPr>
              <a:t> </a:t>
            </a:r>
            <a:r>
              <a:rPr lang="de-CH" sz="2800" dirty="0" smtClean="0">
                <a:solidFill>
                  <a:srgbClr val="567849"/>
                </a:solidFill>
              </a:rPr>
              <a:t>(</a:t>
            </a:r>
            <a:r>
              <a:rPr lang="de-CH" sz="2800" dirty="0" err="1" smtClean="0">
                <a:solidFill>
                  <a:srgbClr val="567849"/>
                </a:solidFill>
              </a:rPr>
              <a:t>presentazione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sintetica</a:t>
            </a:r>
            <a:r>
              <a:rPr lang="de-CH" sz="2800" dirty="0" smtClean="0">
                <a:solidFill>
                  <a:srgbClr val="567849"/>
                </a:solidFill>
              </a:rPr>
              <a:t> delle </a:t>
            </a:r>
            <a:r>
              <a:rPr lang="de-CH" sz="2800" dirty="0" err="1" smtClean="0">
                <a:solidFill>
                  <a:srgbClr val="567849"/>
                </a:solidFill>
              </a:rPr>
              <a:t>conoscenze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tecniche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acquisite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sulla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base</a:t>
            </a:r>
            <a:r>
              <a:rPr lang="de-CH" sz="2800" dirty="0" smtClean="0">
                <a:solidFill>
                  <a:srgbClr val="567849"/>
                </a:solidFill>
              </a:rPr>
              <a:t> di </a:t>
            </a:r>
            <a:r>
              <a:rPr lang="de-CH" sz="2800" dirty="0" err="1" smtClean="0">
                <a:solidFill>
                  <a:srgbClr val="567849"/>
                </a:solidFill>
              </a:rPr>
              <a:t>esempi</a:t>
            </a:r>
            <a:r>
              <a:rPr lang="de-CH" sz="2800" dirty="0" smtClean="0">
                <a:solidFill>
                  <a:srgbClr val="567849"/>
                </a:solidFill>
              </a:rPr>
              <a:t> </a:t>
            </a:r>
            <a:r>
              <a:rPr lang="de-CH" sz="2800" dirty="0" err="1" smtClean="0">
                <a:solidFill>
                  <a:srgbClr val="567849"/>
                </a:solidFill>
              </a:rPr>
              <a:t>reali</a:t>
            </a:r>
            <a:r>
              <a:rPr lang="de-CH" sz="2800" dirty="0" smtClean="0">
                <a:solidFill>
                  <a:srgbClr val="567849"/>
                </a:solidFill>
              </a:rPr>
              <a:t>).</a:t>
            </a:r>
            <a:endParaRPr lang="de-CH" sz="2800" dirty="0">
              <a:solidFill>
                <a:srgbClr val="56784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819355" y="9162863"/>
            <a:ext cx="3780000" cy="230637"/>
          </a:xfrm>
        </p:spPr>
        <p:txBody>
          <a:bodyPr/>
          <a:lstStyle/>
          <a:p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- 2014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497952" y="5295917"/>
            <a:ext cx="27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L‘opuscolo</a:t>
            </a:r>
            <a:endParaRPr lang="de-CH" b="0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98976" y="4302323"/>
            <a:ext cx="27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</a:t>
            </a:r>
            <a:r>
              <a:rPr lang="de-CH" b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guida</a:t>
            </a:r>
            <a:r>
              <a:rPr lang="de-CH" b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alle </a:t>
            </a:r>
            <a:r>
              <a:rPr lang="de-CH" b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escursioni</a:t>
            </a:r>
            <a:endParaRPr lang="de-CH" b="0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639336" y="4086299"/>
            <a:ext cx="4102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Il </a:t>
            </a:r>
            <a:r>
              <a:rPr lang="de-CH" b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manifesto</a:t>
            </a:r>
            <a:r>
              <a:rPr lang="de-CH" b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per </a:t>
            </a:r>
            <a:r>
              <a:rPr lang="de-CH" b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il</a:t>
            </a:r>
            <a:r>
              <a:rPr lang="de-CH" b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b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bosco</a:t>
            </a:r>
            <a:r>
              <a:rPr lang="de-CH" b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 </a:t>
            </a:r>
            <a:r>
              <a:rPr lang="de-CH" b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protezione</a:t>
            </a:r>
            <a:endParaRPr lang="de-CH" b="0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472" y="5814491"/>
            <a:ext cx="3888432" cy="290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4656" y="4584482"/>
            <a:ext cx="3723112" cy="414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4980" y="4806379"/>
            <a:ext cx="2761279" cy="388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719137" y="1926059"/>
            <a:ext cx="11952287" cy="669607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Il </a:t>
            </a:r>
            <a:r>
              <a:rPr lang="de-CH" dirty="0" err="1" smtClean="0">
                <a:solidFill>
                  <a:srgbClr val="567849"/>
                </a:solidFill>
              </a:rPr>
              <a:t>progetto</a:t>
            </a: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CH" dirty="0" err="1" smtClean="0">
                <a:solidFill>
                  <a:srgbClr val="567849"/>
                </a:solidFill>
              </a:rPr>
              <a:t>Gli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obiettivi</a:t>
            </a: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Il </a:t>
            </a:r>
            <a:r>
              <a:rPr lang="de-CH" dirty="0" err="1" smtClean="0">
                <a:solidFill>
                  <a:srgbClr val="567849"/>
                </a:solidFill>
              </a:rPr>
              <a:t>bosco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protezione</a:t>
            </a: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La </a:t>
            </a:r>
            <a:r>
              <a:rPr lang="de-CH" dirty="0" err="1" smtClean="0">
                <a:solidFill>
                  <a:srgbClr val="567849"/>
                </a:solidFill>
              </a:rPr>
              <a:t>funzione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difesa</a:t>
            </a:r>
            <a:r>
              <a:rPr lang="de-CH" dirty="0" smtClean="0">
                <a:solidFill>
                  <a:srgbClr val="567849"/>
                </a:solidFill>
              </a:rPr>
              <a:t> del </a:t>
            </a:r>
            <a:r>
              <a:rPr lang="de-CH" dirty="0" err="1" smtClean="0"/>
              <a:t>bosco</a:t>
            </a:r>
            <a:r>
              <a:rPr lang="de-CH" dirty="0" smtClean="0"/>
              <a:t> non è </a:t>
            </a:r>
            <a:r>
              <a:rPr lang="de-CH" dirty="0" err="1" smtClean="0"/>
              <a:t>scontata</a:t>
            </a: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CH" dirty="0" err="1" smtClean="0">
                <a:solidFill>
                  <a:srgbClr val="567849"/>
                </a:solidFill>
              </a:rPr>
              <a:t>Approcci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risolutivi</a:t>
            </a: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Il </a:t>
            </a:r>
            <a:r>
              <a:rPr lang="de-CH" dirty="0" err="1" smtClean="0">
                <a:solidFill>
                  <a:srgbClr val="567849"/>
                </a:solidFill>
              </a:rPr>
              <a:t>ruolo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dell‘ecologia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nel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bosco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protezione</a:t>
            </a: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CH" dirty="0" smtClean="0"/>
              <a:t>Il </a:t>
            </a:r>
            <a:r>
              <a:rPr lang="de-CH" dirty="0" err="1" smtClean="0"/>
              <a:t>finanziamento</a:t>
            </a:r>
            <a:r>
              <a:rPr lang="de-CH" dirty="0" smtClean="0"/>
              <a:t> della </a:t>
            </a:r>
            <a:r>
              <a:rPr lang="de-CH" dirty="0" err="1" smtClean="0"/>
              <a:t>cura</a:t>
            </a:r>
            <a:r>
              <a:rPr lang="de-CH" dirty="0" smtClean="0"/>
              <a:t> </a:t>
            </a:r>
            <a:r>
              <a:rPr lang="de-CH" dirty="0" err="1" smtClean="0"/>
              <a:t>forestale</a:t>
            </a: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CH" dirty="0" err="1" smtClean="0">
                <a:solidFill>
                  <a:srgbClr val="567849"/>
                </a:solidFill>
              </a:rPr>
              <a:t>Conclusioni</a:t>
            </a: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CH" dirty="0" err="1" smtClean="0">
                <a:solidFill>
                  <a:srgbClr val="567849"/>
                </a:solidFill>
              </a:rPr>
              <a:t>Prodotti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risultati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dal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progetto</a:t>
            </a:r>
            <a:endParaRPr lang="de-CH" dirty="0" smtClean="0">
              <a:solidFill>
                <a:srgbClr val="567849"/>
              </a:solidFill>
            </a:endParaRPr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err="1" smtClean="0"/>
              <a:t>Economia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ecologia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bosco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- 2014</a:t>
            </a:r>
          </a:p>
          <a:p>
            <a:pPr algn="l"/>
            <a:endParaRPr lang="en-US" dirty="0"/>
          </a:p>
        </p:txBody>
      </p:sp>
    </p:spTree>
  </p:cSld>
  <p:clrMapOvr>
    <a:masterClrMapping/>
  </p:clrMapOvr>
  <p:transition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5975" y="3474231"/>
            <a:ext cx="713422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Il </a:t>
            </a:r>
            <a:r>
              <a:rPr lang="de-CH" dirty="0" err="1" smtClean="0"/>
              <a:t>progetto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19138" y="1602022"/>
            <a:ext cx="5867399" cy="7272103"/>
          </a:xfrm>
        </p:spPr>
        <p:txBody>
          <a:bodyPr>
            <a:normAutofit fontScale="77500" lnSpcReduction="20000"/>
          </a:bodyPr>
          <a:lstStyle/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b="1" dirty="0" err="1" smtClean="0">
                <a:solidFill>
                  <a:srgbClr val="567849"/>
                </a:solidFill>
              </a:rPr>
              <a:t>Inizio</a:t>
            </a:r>
            <a:r>
              <a:rPr lang="de-CH" b="1" dirty="0" smtClean="0">
                <a:solidFill>
                  <a:srgbClr val="567849"/>
                </a:solidFill>
              </a:rPr>
              <a:t>:</a:t>
            </a:r>
            <a:r>
              <a:rPr lang="de-CH" dirty="0" smtClean="0">
                <a:solidFill>
                  <a:srgbClr val="567849"/>
                </a:solidFill>
              </a:rPr>
              <a:t> 2009 </a:t>
            </a:r>
            <a:r>
              <a:rPr lang="de-CH" dirty="0" err="1" smtClean="0">
                <a:solidFill>
                  <a:srgbClr val="567849"/>
                </a:solidFill>
              </a:rPr>
              <a:t>su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iniziativa</a:t>
            </a:r>
            <a:r>
              <a:rPr lang="de-CH" dirty="0" smtClean="0">
                <a:solidFill>
                  <a:srgbClr val="567849"/>
                </a:solidFill>
              </a:rPr>
              <a:t> del </a:t>
            </a:r>
            <a:r>
              <a:rPr lang="de-CH" dirty="0" err="1" smtClean="0">
                <a:solidFill>
                  <a:srgbClr val="567849"/>
                </a:solidFill>
              </a:rPr>
              <a:t>canton</a:t>
            </a:r>
            <a:r>
              <a:rPr lang="de-CH" dirty="0" smtClean="0">
                <a:solidFill>
                  <a:srgbClr val="567849"/>
                </a:solidFill>
              </a:rPr>
              <a:t> San Gallo 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b="1" dirty="0" err="1" smtClean="0"/>
              <a:t>Motivo</a:t>
            </a:r>
            <a:r>
              <a:rPr lang="de-CH" b="1" dirty="0" smtClean="0"/>
              <a:t>: </a:t>
            </a:r>
            <a:r>
              <a:rPr lang="de-CH" dirty="0" err="1" smtClean="0"/>
              <a:t>Trasferimento</a:t>
            </a:r>
            <a:r>
              <a:rPr lang="de-CH" dirty="0" smtClean="0"/>
              <a:t> di </a:t>
            </a:r>
            <a:r>
              <a:rPr lang="de-CH" dirty="0" err="1" smtClean="0"/>
              <a:t>know</a:t>
            </a:r>
            <a:r>
              <a:rPr lang="de-CH" dirty="0" smtClean="0"/>
              <a:t> </a:t>
            </a:r>
            <a:r>
              <a:rPr lang="de-CH" dirty="0" err="1" smtClean="0"/>
              <a:t>how</a:t>
            </a:r>
            <a:r>
              <a:rPr lang="de-CH" dirty="0" smtClean="0"/>
              <a:t> a </a:t>
            </a:r>
            <a:r>
              <a:rPr lang="de-CH" dirty="0" err="1" smtClean="0"/>
              <a:t>livello</a:t>
            </a:r>
            <a:r>
              <a:rPr lang="de-CH" dirty="0" smtClean="0"/>
              <a:t> </a:t>
            </a:r>
            <a:r>
              <a:rPr lang="de-CH" dirty="0" err="1" smtClean="0"/>
              <a:t>internazionale</a:t>
            </a:r>
            <a:endParaRPr lang="de-CH" dirty="0" smtClean="0"/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b="1" dirty="0" smtClean="0">
                <a:solidFill>
                  <a:srgbClr val="567849"/>
                </a:solidFill>
              </a:rPr>
              <a:t>Forma: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Scambio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smtClean="0"/>
              <a:t>di </a:t>
            </a:r>
            <a:r>
              <a:rPr lang="de-CH" dirty="0" err="1" smtClean="0"/>
              <a:t>esperienze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campo</a:t>
            </a:r>
            <a:r>
              <a:rPr lang="de-CH" dirty="0" smtClean="0"/>
              <a:t> </a:t>
            </a:r>
            <a:r>
              <a:rPr lang="de-CH" dirty="0" err="1" smtClean="0"/>
              <a:t>degli</a:t>
            </a:r>
            <a:r>
              <a:rPr lang="de-CH" dirty="0" smtClean="0"/>
              <a:t> </a:t>
            </a:r>
            <a:r>
              <a:rPr lang="de-CH" dirty="0" err="1" smtClean="0"/>
              <a:t>interventi</a:t>
            </a:r>
            <a:r>
              <a:rPr lang="de-CH" dirty="0" smtClean="0"/>
              <a:t> </a:t>
            </a:r>
            <a:r>
              <a:rPr lang="de-CH" dirty="0" err="1" smtClean="0"/>
              <a:t>forestali</a:t>
            </a:r>
            <a:r>
              <a:rPr lang="de-CH" dirty="0" smtClean="0"/>
              <a:t> </a:t>
            </a:r>
            <a:r>
              <a:rPr lang="de-CH" dirty="0" err="1" smtClean="0"/>
              <a:t>con</a:t>
            </a:r>
            <a:r>
              <a:rPr lang="de-CH" dirty="0" smtClean="0"/>
              <a:t> </a:t>
            </a:r>
            <a:r>
              <a:rPr lang="de-CH" dirty="0" err="1" smtClean="0"/>
              <a:t>linee</a:t>
            </a:r>
            <a:r>
              <a:rPr lang="de-CH" dirty="0" smtClean="0"/>
              <a:t> </a:t>
            </a:r>
            <a:r>
              <a:rPr lang="de-CH" dirty="0" err="1" smtClean="0"/>
              <a:t>teleferiche</a:t>
            </a:r>
            <a:r>
              <a:rPr lang="de-CH" dirty="0" smtClean="0"/>
              <a:t> </a:t>
            </a:r>
            <a:r>
              <a:rPr lang="de-CH" dirty="0" smtClean="0"/>
              <a:t>in </a:t>
            </a:r>
            <a:r>
              <a:rPr lang="de-CH" dirty="0" err="1" smtClean="0"/>
              <a:t>boschi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 (</a:t>
            </a:r>
            <a:r>
              <a:rPr lang="de-CH" dirty="0" err="1" smtClean="0"/>
              <a:t>workshops</a:t>
            </a:r>
            <a:r>
              <a:rPr lang="de-CH" dirty="0" smtClean="0"/>
              <a:t> </a:t>
            </a:r>
            <a:r>
              <a:rPr lang="de-CH" dirty="0" err="1" smtClean="0"/>
              <a:t>basati</a:t>
            </a:r>
            <a:r>
              <a:rPr lang="de-CH" dirty="0" smtClean="0"/>
              <a:t> </a:t>
            </a:r>
            <a:r>
              <a:rPr lang="de-CH" dirty="0" err="1" smtClean="0"/>
              <a:t>su</a:t>
            </a:r>
            <a:r>
              <a:rPr lang="de-CH" dirty="0" smtClean="0"/>
              <a:t> </a:t>
            </a:r>
            <a:r>
              <a:rPr lang="de-CH" dirty="0" err="1" smtClean="0"/>
              <a:t>superfici</a:t>
            </a:r>
            <a:r>
              <a:rPr lang="de-CH" dirty="0" smtClean="0"/>
              <a:t> </a:t>
            </a:r>
            <a:r>
              <a:rPr lang="de-CH" dirty="0" err="1" smtClean="0"/>
              <a:t>reali</a:t>
            </a:r>
            <a:r>
              <a:rPr lang="de-CH" dirty="0" smtClean="0"/>
              <a:t>) </a:t>
            </a:r>
            <a:endParaRPr lang="de-CH" dirty="0" smtClean="0"/>
          </a:p>
          <a:p>
            <a:pPr>
              <a:buFont typeface="Arial" pitchFamily="34" charset="0"/>
              <a:buChar char="•"/>
            </a:pP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Gli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stati</a:t>
            </a:r>
            <a:r>
              <a:rPr lang="de-CH" b="1" dirty="0" smtClean="0">
                <a:solidFill>
                  <a:srgbClr val="567849"/>
                </a:solidFill>
              </a:rPr>
              <a:t> del </a:t>
            </a:r>
            <a:r>
              <a:rPr lang="de-CH" b="1" dirty="0" err="1" smtClean="0">
                <a:solidFill>
                  <a:srgbClr val="567849"/>
                </a:solidFill>
              </a:rPr>
              <a:t>progetto</a:t>
            </a:r>
            <a:r>
              <a:rPr lang="de-CH" b="1" dirty="0" smtClean="0">
                <a:solidFill>
                  <a:srgbClr val="567849"/>
                </a:solidFill>
              </a:rPr>
              <a:t>:</a:t>
            </a:r>
          </a:p>
          <a:p>
            <a:pPr lvl="1">
              <a:buFont typeface="Symbol" pitchFamily="18" charset="2"/>
              <a:buChar char="-"/>
            </a:pPr>
            <a:r>
              <a:rPr lang="de-CH" dirty="0" err="1" smtClean="0">
                <a:solidFill>
                  <a:srgbClr val="567849"/>
                </a:solidFill>
              </a:rPr>
              <a:t>Canton</a:t>
            </a:r>
            <a:r>
              <a:rPr lang="de-CH" dirty="0" smtClean="0">
                <a:solidFill>
                  <a:srgbClr val="567849"/>
                </a:solidFill>
              </a:rPr>
              <a:t> San Gallo (</a:t>
            </a:r>
            <a:r>
              <a:rPr lang="de-CH" dirty="0" err="1" smtClean="0">
                <a:solidFill>
                  <a:srgbClr val="567849"/>
                </a:solidFill>
              </a:rPr>
              <a:t>responsabile</a:t>
            </a:r>
            <a:r>
              <a:rPr lang="de-CH" dirty="0" smtClean="0">
                <a:solidFill>
                  <a:srgbClr val="567849"/>
                </a:solidFill>
              </a:rPr>
              <a:t>) </a:t>
            </a:r>
          </a:p>
          <a:p>
            <a:pPr lvl="1">
              <a:buFont typeface="Symbol" pitchFamily="18" charset="2"/>
              <a:buChar char="-"/>
            </a:pPr>
            <a:r>
              <a:rPr lang="de-CH" dirty="0" err="1" smtClean="0">
                <a:solidFill>
                  <a:srgbClr val="567849"/>
                </a:solidFill>
              </a:rPr>
              <a:t>Canton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/>
              <a:t>Grigioni</a:t>
            </a:r>
            <a:endParaRPr lang="de-CH" dirty="0" smtClean="0">
              <a:solidFill>
                <a:srgbClr val="567849"/>
              </a:solidFill>
            </a:endParaRP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solidFill>
                  <a:srgbClr val="567849"/>
                </a:solidFill>
              </a:rPr>
              <a:t>Bavaria</a:t>
            </a:r>
          </a:p>
          <a:p>
            <a:pPr lvl="1">
              <a:buFont typeface="Symbol" pitchFamily="18" charset="2"/>
              <a:buChar char="-"/>
            </a:pPr>
            <a:r>
              <a:rPr lang="de-CH" dirty="0" err="1" smtClean="0">
                <a:solidFill>
                  <a:srgbClr val="567849"/>
                </a:solidFill>
              </a:rPr>
              <a:t>Salisburgo</a:t>
            </a:r>
            <a:endParaRPr lang="de-CH" dirty="0" smtClean="0">
              <a:solidFill>
                <a:srgbClr val="567849"/>
              </a:solidFill>
            </a:endParaRP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solidFill>
                  <a:srgbClr val="567849"/>
                </a:solidFill>
              </a:rPr>
              <a:t>Vorarlberg</a:t>
            </a:r>
          </a:p>
          <a:p>
            <a:pPr lvl="1">
              <a:buFont typeface="Symbol" pitchFamily="18" charset="2"/>
              <a:buChar char="-"/>
            </a:pPr>
            <a:r>
              <a:rPr lang="de-CH" dirty="0" err="1" smtClean="0">
                <a:solidFill>
                  <a:srgbClr val="567849"/>
                </a:solidFill>
              </a:rPr>
              <a:t>Tirolo</a:t>
            </a:r>
            <a:endParaRPr lang="de-CH" dirty="0" smtClean="0">
              <a:solidFill>
                <a:srgbClr val="567849"/>
              </a:solidFill>
            </a:endParaRP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solidFill>
                  <a:srgbClr val="567849"/>
                </a:solidFill>
              </a:rPr>
              <a:t>Alto </a:t>
            </a:r>
            <a:r>
              <a:rPr lang="de-CH" dirty="0" err="1" smtClean="0">
                <a:solidFill>
                  <a:srgbClr val="567849"/>
                </a:solidFill>
              </a:rPr>
              <a:t>Adige</a:t>
            </a:r>
            <a:endParaRPr lang="de-CH" dirty="0" smtClean="0">
              <a:solidFill>
                <a:srgbClr val="567849"/>
              </a:solidFill>
            </a:endParaRPr>
          </a:p>
          <a:p>
            <a:pPr lvl="1">
              <a:buFont typeface="Symbol" pitchFamily="18" charset="2"/>
              <a:buChar char="-"/>
            </a:pPr>
            <a:r>
              <a:rPr lang="de-CH" dirty="0" err="1" smtClean="0"/>
              <a:t>Trentino</a:t>
            </a:r>
            <a:endParaRPr lang="de-CH" dirty="0" smtClean="0">
              <a:solidFill>
                <a:srgbClr val="567849"/>
              </a:solidFill>
            </a:endParaRPr>
          </a:p>
          <a:p>
            <a:endParaRPr lang="de-CH" dirty="0">
              <a:solidFill>
                <a:srgbClr val="56784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891363" y="9198867"/>
            <a:ext cx="3780000" cy="230637"/>
          </a:xfrm>
        </p:spPr>
        <p:txBody>
          <a:bodyPr/>
          <a:lstStyle/>
          <a:p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- 2104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Gli</a:t>
            </a:r>
            <a:r>
              <a:rPr lang="de-CH" dirty="0" smtClean="0"/>
              <a:t> </a:t>
            </a:r>
            <a:r>
              <a:rPr lang="de-CH" dirty="0" err="1" smtClean="0"/>
              <a:t>obiettivi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567849"/>
                </a:solidFill>
              </a:rPr>
              <a:t>Scambio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esperienze</a:t>
            </a:r>
            <a:r>
              <a:rPr lang="de-CH" dirty="0" smtClean="0">
                <a:solidFill>
                  <a:srgbClr val="567849"/>
                </a:solidFill>
              </a:rPr>
              <a:t> e di </a:t>
            </a:r>
            <a:r>
              <a:rPr lang="de-CH" dirty="0" err="1" smtClean="0">
                <a:solidFill>
                  <a:srgbClr val="567849"/>
                </a:solidFill>
              </a:rPr>
              <a:t>documentazione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nel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campo</a:t>
            </a:r>
            <a:r>
              <a:rPr lang="de-CH" dirty="0" smtClean="0">
                <a:solidFill>
                  <a:srgbClr val="567849"/>
                </a:solidFill>
              </a:rPr>
              <a:t> della </a:t>
            </a:r>
            <a:r>
              <a:rPr lang="de-CH" dirty="0" err="1" smtClean="0">
                <a:solidFill>
                  <a:srgbClr val="567849"/>
                </a:solidFill>
              </a:rPr>
              <a:t>cura</a:t>
            </a:r>
            <a:r>
              <a:rPr lang="de-CH" dirty="0" smtClean="0">
                <a:solidFill>
                  <a:srgbClr val="567849"/>
                </a:solidFill>
              </a:rPr>
              <a:t> del </a:t>
            </a:r>
            <a:r>
              <a:rPr lang="de-CH" dirty="0" err="1" smtClean="0">
                <a:solidFill>
                  <a:srgbClr val="567849"/>
                </a:solidFill>
              </a:rPr>
              <a:t>bosco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protezione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nei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paesi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dell‘Arge</a:t>
            </a:r>
            <a:r>
              <a:rPr lang="de-CH" dirty="0" smtClean="0">
                <a:solidFill>
                  <a:srgbClr val="567849"/>
                </a:solidFill>
              </a:rPr>
              <a:t> Alp.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567849"/>
                </a:solidFill>
              </a:rPr>
              <a:t>Trasferimento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know-how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nel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campo</a:t>
            </a:r>
            <a:r>
              <a:rPr lang="de-CH" dirty="0" smtClean="0">
                <a:solidFill>
                  <a:srgbClr val="567849"/>
                </a:solidFill>
              </a:rPr>
              <a:t> della </a:t>
            </a:r>
            <a:r>
              <a:rPr lang="de-CH" dirty="0" err="1" smtClean="0">
                <a:solidFill>
                  <a:srgbClr val="567849"/>
                </a:solidFill>
              </a:rPr>
              <a:t>cura</a:t>
            </a:r>
            <a:r>
              <a:rPr lang="de-CH" dirty="0" smtClean="0">
                <a:solidFill>
                  <a:srgbClr val="567849"/>
                </a:solidFill>
              </a:rPr>
              <a:t> del </a:t>
            </a:r>
            <a:r>
              <a:rPr lang="de-CH" dirty="0" err="1" smtClean="0">
                <a:solidFill>
                  <a:srgbClr val="567849"/>
                </a:solidFill>
              </a:rPr>
              <a:t>bosco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protezione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con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particolare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riferimento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all‘economia</a:t>
            </a:r>
            <a:r>
              <a:rPr lang="de-CH" dirty="0" smtClean="0">
                <a:solidFill>
                  <a:srgbClr val="567849"/>
                </a:solidFill>
              </a:rPr>
              <a:t> e </a:t>
            </a:r>
            <a:r>
              <a:rPr lang="de-CH" dirty="0" err="1" smtClean="0">
                <a:solidFill>
                  <a:srgbClr val="567849"/>
                </a:solidFill>
              </a:rPr>
              <a:t>all‘ecologia</a:t>
            </a:r>
            <a:r>
              <a:rPr lang="de-CH" dirty="0" smtClean="0">
                <a:solidFill>
                  <a:srgbClr val="567849"/>
                </a:solidFill>
              </a:rPr>
              <a:t>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567849"/>
                </a:solidFill>
              </a:rPr>
              <a:t>Approccio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best-practice</a:t>
            </a:r>
            <a:r>
              <a:rPr lang="de-CH" dirty="0" smtClean="0">
                <a:solidFill>
                  <a:srgbClr val="567849"/>
                </a:solidFill>
              </a:rPr>
              <a:t> per le </a:t>
            </a:r>
            <a:r>
              <a:rPr lang="de-CH" dirty="0" err="1" smtClean="0">
                <a:solidFill>
                  <a:srgbClr val="567849"/>
                </a:solidFill>
              </a:rPr>
              <a:t>utilizzazioni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forestali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con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linee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teleferiche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nel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bosco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montano</a:t>
            </a:r>
            <a:r>
              <a:rPr lang="de-CH" dirty="0" smtClean="0">
                <a:solidFill>
                  <a:srgbClr val="567849"/>
                </a:solidFill>
              </a:rPr>
              <a:t>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567849"/>
                </a:solidFill>
              </a:rPr>
              <a:t>Lavoro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relazioni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pubbliche</a:t>
            </a:r>
            <a:r>
              <a:rPr lang="de-CH" dirty="0" smtClean="0">
                <a:solidFill>
                  <a:srgbClr val="567849"/>
                </a:solidFill>
              </a:rPr>
              <a:t> per </a:t>
            </a:r>
            <a:r>
              <a:rPr lang="de-CH" dirty="0" err="1" smtClean="0">
                <a:solidFill>
                  <a:srgbClr val="567849"/>
                </a:solidFill>
              </a:rPr>
              <a:t>il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bosco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/>
              <a:t>protezione</a:t>
            </a:r>
            <a:r>
              <a:rPr lang="de-CH" dirty="0" smtClean="0">
                <a:solidFill>
                  <a:srgbClr val="567849"/>
                </a:solidFill>
              </a:rPr>
              <a:t>.</a:t>
            </a:r>
          </a:p>
          <a:p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819355" y="9162863"/>
            <a:ext cx="3780000" cy="230637"/>
          </a:xfrm>
        </p:spPr>
        <p:txBody>
          <a:bodyPr/>
          <a:lstStyle/>
          <a:p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- 2014</a:t>
            </a:r>
            <a:endParaRPr lang="en-US" dirty="0"/>
          </a:p>
          <a:p>
            <a:endParaRPr lang="en-US" dirty="0"/>
          </a:p>
        </p:txBody>
      </p:sp>
      <p:pic>
        <p:nvPicPr>
          <p:cNvPr id="9" name="Bildplatzhalter 8" descr="Bild3_Christoph-Hiebeler1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132" r="17132"/>
          <a:stretch>
            <a:fillRect/>
          </a:stretch>
        </p:blipFill>
        <p:spPr/>
      </p:pic>
    </p:spTree>
  </p:cSld>
  <p:clrMapOvr>
    <a:masterClrMapping/>
  </p:clrMapOvr>
  <p:transition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Il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983152" y="1746039"/>
            <a:ext cx="5867399" cy="1548172"/>
          </a:xfrm>
        </p:spPr>
        <p:txBody>
          <a:bodyPr>
            <a:normAutofit/>
          </a:bodyPr>
          <a:lstStyle/>
          <a:p>
            <a:r>
              <a:rPr lang="de-CH" b="1" dirty="0" smtClean="0">
                <a:solidFill>
                  <a:srgbClr val="567849"/>
                </a:solidFill>
              </a:rPr>
              <a:t>Importanza </a:t>
            </a:r>
            <a:r>
              <a:rPr lang="de-CH" b="1" dirty="0" err="1" smtClean="0">
                <a:solidFill>
                  <a:srgbClr val="567849"/>
                </a:solidFill>
              </a:rPr>
              <a:t>esistenziale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nell‘arco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alpino</a:t>
            </a:r>
            <a:r>
              <a:rPr lang="de-CH" b="1" dirty="0" smtClean="0">
                <a:solidFill>
                  <a:srgbClr val="567849"/>
                </a:solidFill>
              </a:rPr>
              <a:t>: </a:t>
            </a:r>
            <a:r>
              <a:rPr lang="de-CH" dirty="0" err="1" smtClean="0">
                <a:solidFill>
                  <a:srgbClr val="567849"/>
                </a:solidFill>
              </a:rPr>
              <a:t>il</a:t>
            </a:r>
            <a:r>
              <a:rPr lang="de-CH" dirty="0" smtClean="0">
                <a:solidFill>
                  <a:srgbClr val="567849"/>
                </a:solidFill>
              </a:rPr>
              <a:t> 57% delle </a:t>
            </a:r>
            <a:r>
              <a:rPr lang="de-CH" dirty="0" err="1" smtClean="0">
                <a:solidFill>
                  <a:srgbClr val="567849"/>
                </a:solidFill>
              </a:rPr>
              <a:t>superfici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forestali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nelle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regioni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attinenti</a:t>
            </a:r>
            <a:r>
              <a:rPr lang="de-CH" dirty="0" smtClean="0">
                <a:solidFill>
                  <a:srgbClr val="567849"/>
                </a:solidFill>
              </a:rPr>
              <a:t> al </a:t>
            </a:r>
            <a:r>
              <a:rPr lang="de-CH" dirty="0" err="1" smtClean="0">
                <a:solidFill>
                  <a:srgbClr val="567849"/>
                </a:solidFill>
              </a:rPr>
              <a:t>progetto</a:t>
            </a:r>
            <a:r>
              <a:rPr lang="de-CH" dirty="0" smtClean="0">
                <a:solidFill>
                  <a:srgbClr val="567849"/>
                </a:solidFill>
              </a:rPr>
              <a:t> è </a:t>
            </a:r>
            <a:r>
              <a:rPr lang="de-CH" dirty="0" err="1" smtClean="0">
                <a:solidFill>
                  <a:srgbClr val="567849"/>
                </a:solidFill>
              </a:rPr>
              <a:t>costituito</a:t>
            </a:r>
            <a:r>
              <a:rPr lang="de-CH" dirty="0" smtClean="0">
                <a:solidFill>
                  <a:srgbClr val="567849"/>
                </a:solidFill>
              </a:rPr>
              <a:t> da </a:t>
            </a:r>
            <a:r>
              <a:rPr lang="de-CH" dirty="0" err="1" smtClean="0">
                <a:solidFill>
                  <a:srgbClr val="567849"/>
                </a:solidFill>
              </a:rPr>
              <a:t>bosco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protezione</a:t>
            </a:r>
            <a:r>
              <a:rPr lang="de-CH" dirty="0" smtClean="0">
                <a:solidFill>
                  <a:srgbClr val="567849"/>
                </a:solidFill>
              </a:rPr>
              <a:t>! </a:t>
            </a:r>
          </a:p>
          <a:p>
            <a:pPr>
              <a:buFontTx/>
              <a:buChar char="-"/>
            </a:pPr>
            <a:endParaRPr lang="de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66428" y="1746039"/>
            <a:ext cx="6336704" cy="3600400"/>
          </a:xfrm>
        </p:spPr>
        <p:txBody>
          <a:bodyPr>
            <a:normAutofit/>
          </a:bodyPr>
          <a:lstStyle/>
          <a:p>
            <a:r>
              <a:rPr lang="de-CH" b="1" dirty="0" err="1" smtClean="0">
                <a:solidFill>
                  <a:srgbClr val="567849"/>
                </a:solidFill>
              </a:rPr>
              <a:t>Che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cos‘è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un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bosco</a:t>
            </a:r>
            <a:r>
              <a:rPr lang="de-CH" b="1" dirty="0" smtClean="0">
                <a:solidFill>
                  <a:srgbClr val="567849"/>
                </a:solidFill>
              </a:rPr>
              <a:t> di </a:t>
            </a:r>
            <a:r>
              <a:rPr lang="de-CH" b="1" dirty="0" err="1" smtClean="0">
                <a:solidFill>
                  <a:srgbClr val="567849"/>
                </a:solidFill>
              </a:rPr>
              <a:t>protezione</a:t>
            </a:r>
            <a:r>
              <a:rPr lang="de-CH" b="1" dirty="0" smtClean="0">
                <a:solidFill>
                  <a:srgbClr val="567849"/>
                </a:solidFill>
              </a:rPr>
              <a:t>? </a:t>
            </a:r>
          </a:p>
          <a:p>
            <a:r>
              <a:rPr lang="de-DE" dirty="0" smtClean="0"/>
              <a:t>Il </a:t>
            </a:r>
            <a:r>
              <a:rPr lang="de-DE" dirty="0" err="1" smtClean="0"/>
              <a:t>bosco</a:t>
            </a:r>
            <a:r>
              <a:rPr lang="de-DE" dirty="0" smtClean="0"/>
              <a:t> di </a:t>
            </a:r>
            <a:r>
              <a:rPr lang="de-DE" dirty="0" err="1" smtClean="0"/>
              <a:t>protezione</a:t>
            </a:r>
            <a:r>
              <a:rPr lang="de-DE" dirty="0" smtClean="0"/>
              <a:t> è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bosco</a:t>
            </a:r>
            <a:r>
              <a:rPr lang="de-DE" dirty="0" smtClean="0"/>
              <a:t> </a:t>
            </a:r>
            <a:r>
              <a:rPr lang="de-DE" dirty="0" err="1" smtClean="0"/>
              <a:t>che</a:t>
            </a:r>
            <a:r>
              <a:rPr lang="de-DE" dirty="0" smtClean="0"/>
              <a:t> </a:t>
            </a:r>
            <a:r>
              <a:rPr lang="de-DE" dirty="0" err="1" smtClean="0"/>
              <a:t>difende</a:t>
            </a:r>
            <a:r>
              <a:rPr lang="de-DE" dirty="0" smtClean="0"/>
              <a:t> </a:t>
            </a:r>
            <a:r>
              <a:rPr lang="de-DE" dirty="0" err="1" smtClean="0"/>
              <a:t>uomini</a:t>
            </a:r>
            <a:r>
              <a:rPr lang="de-DE" dirty="0" smtClean="0"/>
              <a:t>, </a:t>
            </a:r>
            <a:r>
              <a:rPr lang="de-DE" dirty="0" err="1" smtClean="0"/>
              <a:t>animali</a:t>
            </a:r>
            <a:r>
              <a:rPr lang="de-DE" dirty="0" smtClean="0"/>
              <a:t>, </a:t>
            </a:r>
            <a:r>
              <a:rPr lang="de-DE" dirty="0" err="1" smtClean="0"/>
              <a:t>beni</a:t>
            </a:r>
            <a:r>
              <a:rPr lang="de-DE" dirty="0" smtClean="0"/>
              <a:t> e </a:t>
            </a:r>
            <a:r>
              <a:rPr lang="de-DE" dirty="0" err="1" smtClean="0"/>
              <a:t>infrastrutture</a:t>
            </a:r>
            <a:r>
              <a:rPr lang="de-DE" dirty="0" smtClean="0"/>
              <a:t> </a:t>
            </a:r>
            <a:r>
              <a:rPr lang="de-DE" dirty="0" err="1" smtClean="0"/>
              <a:t>dai</a:t>
            </a:r>
            <a:r>
              <a:rPr lang="de-DE" dirty="0" smtClean="0"/>
              <a:t> </a:t>
            </a:r>
            <a:r>
              <a:rPr lang="de-DE" dirty="0" err="1" smtClean="0"/>
              <a:t>pericoli</a:t>
            </a:r>
            <a:r>
              <a:rPr lang="de-DE" dirty="0" smtClean="0"/>
              <a:t> </a:t>
            </a:r>
            <a:r>
              <a:rPr lang="de-DE" dirty="0" err="1" smtClean="0"/>
              <a:t>naturali</a:t>
            </a:r>
            <a:r>
              <a:rPr lang="de-DE" dirty="0" smtClean="0"/>
              <a:t>. Esso </a:t>
            </a:r>
            <a:r>
              <a:rPr lang="de-DE" dirty="0" err="1" smtClean="0"/>
              <a:t>previene</a:t>
            </a:r>
            <a:r>
              <a:rPr lang="de-DE" dirty="0" smtClean="0"/>
              <a:t> </a:t>
            </a:r>
            <a:r>
              <a:rPr lang="de-DE" dirty="0" err="1" smtClean="0"/>
              <a:t>l‘insorgere</a:t>
            </a:r>
            <a:r>
              <a:rPr lang="de-DE" dirty="0" smtClean="0"/>
              <a:t> o </a:t>
            </a:r>
            <a:r>
              <a:rPr lang="de-DE" dirty="0" err="1" smtClean="0"/>
              <a:t>attenua</a:t>
            </a:r>
            <a:r>
              <a:rPr lang="de-DE" dirty="0" smtClean="0"/>
              <a:t> </a:t>
            </a:r>
            <a:r>
              <a:rPr lang="de-DE" dirty="0" err="1" smtClean="0"/>
              <a:t>gli</a:t>
            </a:r>
            <a:r>
              <a:rPr lang="de-DE" dirty="0" smtClean="0"/>
              <a:t> </a:t>
            </a:r>
            <a:r>
              <a:rPr lang="de-DE" dirty="0" err="1" smtClean="0"/>
              <a:t>effetti</a:t>
            </a:r>
            <a:r>
              <a:rPr lang="de-DE" dirty="0" smtClean="0"/>
              <a:t> delle </a:t>
            </a:r>
            <a:r>
              <a:rPr lang="de-DE" dirty="0" err="1" smtClean="0"/>
              <a:t>calamità</a:t>
            </a:r>
            <a:r>
              <a:rPr lang="de-DE" dirty="0" smtClean="0"/>
              <a:t> </a:t>
            </a:r>
            <a:r>
              <a:rPr lang="de-DE" dirty="0" err="1" smtClean="0"/>
              <a:t>naturali</a:t>
            </a:r>
            <a:r>
              <a:rPr lang="de-DE" dirty="0" smtClean="0"/>
              <a:t>. </a:t>
            </a:r>
            <a:r>
              <a:rPr lang="de-DE" dirty="0" err="1" smtClean="0"/>
              <a:t>Difende</a:t>
            </a:r>
            <a:r>
              <a:rPr lang="de-DE" dirty="0" smtClean="0"/>
              <a:t> </a:t>
            </a:r>
            <a:r>
              <a:rPr lang="de-DE" dirty="0" err="1" smtClean="0"/>
              <a:t>inoltre</a:t>
            </a:r>
            <a:r>
              <a:rPr lang="de-DE" dirty="0" smtClean="0"/>
              <a:t> la </a:t>
            </a:r>
            <a:r>
              <a:rPr lang="de-DE" dirty="0" err="1" smtClean="0"/>
              <a:t>propria</a:t>
            </a:r>
            <a:r>
              <a:rPr lang="de-DE" dirty="0" smtClean="0"/>
              <a:t> </a:t>
            </a:r>
            <a:r>
              <a:rPr lang="de-DE" dirty="0" err="1" smtClean="0"/>
              <a:t>stazione</a:t>
            </a:r>
            <a:r>
              <a:rPr lang="de-DE" dirty="0" smtClean="0"/>
              <a:t>, </a:t>
            </a:r>
            <a:r>
              <a:rPr lang="de-DE" dirty="0" err="1" smtClean="0"/>
              <a:t>agisce</a:t>
            </a:r>
            <a:r>
              <a:rPr lang="de-DE" dirty="0" smtClean="0"/>
              <a:t> da </a:t>
            </a:r>
            <a:r>
              <a:rPr lang="de-DE" dirty="0" err="1" smtClean="0"/>
              <a:t>filtro</a:t>
            </a:r>
            <a:r>
              <a:rPr lang="de-DE" dirty="0" smtClean="0"/>
              <a:t> per </a:t>
            </a:r>
            <a:r>
              <a:rPr lang="de-DE" dirty="0" err="1" smtClean="0"/>
              <a:t>l‘aria</a:t>
            </a:r>
            <a:r>
              <a:rPr lang="de-DE" dirty="0" smtClean="0"/>
              <a:t>, da </a:t>
            </a:r>
            <a:r>
              <a:rPr lang="de-DE" dirty="0" err="1" smtClean="0"/>
              <a:t>protezione</a:t>
            </a:r>
            <a:r>
              <a:rPr lang="de-DE" dirty="0" smtClean="0"/>
              <a:t> antirumore e da </a:t>
            </a:r>
            <a:r>
              <a:rPr lang="de-DE" dirty="0" err="1" smtClean="0"/>
              <a:t>schermo</a:t>
            </a:r>
            <a:r>
              <a:rPr lang="de-DE" dirty="0" smtClean="0"/>
              <a:t> </a:t>
            </a:r>
            <a:r>
              <a:rPr lang="de-DE" dirty="0" err="1" smtClean="0"/>
              <a:t>visivo</a:t>
            </a:r>
            <a:r>
              <a:rPr lang="de-DE" dirty="0" smtClean="0"/>
              <a:t>. </a:t>
            </a:r>
            <a:endParaRPr lang="de-CH" dirty="0">
              <a:solidFill>
                <a:srgbClr val="56784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819355" y="9162863"/>
            <a:ext cx="3780000" cy="230637"/>
          </a:xfrm>
        </p:spPr>
        <p:txBody>
          <a:bodyPr/>
          <a:lstStyle/>
          <a:p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- 2014</a:t>
            </a:r>
            <a:endParaRPr lang="en-US" dirty="0"/>
          </a:p>
          <a:p>
            <a:endParaRPr lang="en-US" dirty="0"/>
          </a:p>
        </p:txBody>
      </p:sp>
      <p:pic>
        <p:nvPicPr>
          <p:cNvPr id="9" name="Grafik 8" descr="V:\Benutzer\maurizio.veneziani\Daten\ARGE-Alp-Oekologie-Oekonomie\Bilder_fuer_Broschuere\Bild33_Steinschlag Jäger_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5060" y="5418447"/>
            <a:ext cx="2664296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V:\Benutzer\maurizio.veneziani\Daten\ARGE-Alp-Oekologie-Oekonomie\Bilder_fuer_Broschuere\20111105-0322-Rapahel-Schwitter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31424" y="4014291"/>
            <a:ext cx="313234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 descr="V:\Benutzer\maurizio.veneziani\Daten\ARGE-Alp-Oekologie-Oekonomie\Bilder_fuer_Broschuere\20101006-0002-Rapahel-Schwitter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428" y="6102523"/>
            <a:ext cx="4680520" cy="260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7307188" y="3366219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Il </a:t>
            </a:r>
            <a:r>
              <a:rPr lang="de-CH" sz="18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bosco</a:t>
            </a:r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 </a:t>
            </a:r>
            <a:r>
              <a:rPr lang="de-CH" sz="18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protezione</a:t>
            </a:r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de-CH" sz="18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</a:t>
            </a:r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8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protegge</a:t>
            </a:r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tutti in </a:t>
            </a:r>
            <a:r>
              <a:rPr lang="de-CH" sz="18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modo</a:t>
            </a:r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8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ecologicamente</a:t>
            </a:r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8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</a:t>
            </a:r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8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economicamente</a:t>
            </a:r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8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sostenibile</a:t>
            </a:r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endParaRPr lang="de-CH" sz="1800" b="0" i="1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/>
          <a:srcRect t="2449" b="2449"/>
          <a:stretch>
            <a:fillRect/>
          </a:stretch>
        </p:blipFill>
        <p:spPr bwMode="auto">
          <a:xfrm>
            <a:off x="538436" y="5562463"/>
            <a:ext cx="9000317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La </a:t>
            </a:r>
            <a:r>
              <a:rPr lang="de-CH" dirty="0" err="1" smtClean="0"/>
              <a:t>funzione</a:t>
            </a:r>
            <a:r>
              <a:rPr lang="de-CH" dirty="0" smtClean="0"/>
              <a:t> </a:t>
            </a:r>
            <a:r>
              <a:rPr lang="de-CH" dirty="0" err="1" smtClean="0"/>
              <a:t>protettiva</a:t>
            </a:r>
            <a:r>
              <a:rPr lang="de-CH" dirty="0" smtClean="0"/>
              <a:t> del </a:t>
            </a:r>
            <a:r>
              <a:rPr lang="de-CH" dirty="0" err="1" smtClean="0"/>
              <a:t>bosco</a:t>
            </a:r>
            <a:r>
              <a:rPr lang="de-CH" dirty="0" smtClean="0"/>
              <a:t> non è </a:t>
            </a:r>
            <a:r>
              <a:rPr lang="de-CH" dirty="0" err="1" smtClean="0"/>
              <a:t>scontata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719138" y="2178050"/>
            <a:ext cx="5867399" cy="2988369"/>
          </a:xfrm>
        </p:spPr>
        <p:txBody>
          <a:bodyPr>
            <a:normAutofit/>
          </a:bodyPr>
          <a:lstStyle/>
          <a:p>
            <a:r>
              <a:rPr lang="de-CH" sz="2200" dirty="0" smtClean="0">
                <a:solidFill>
                  <a:srgbClr val="567849"/>
                </a:solidFill>
              </a:rPr>
              <a:t>Non </a:t>
            </a:r>
            <a:r>
              <a:rPr lang="de-CH" sz="2200" dirty="0" err="1" smtClean="0">
                <a:solidFill>
                  <a:srgbClr val="567849"/>
                </a:solidFill>
              </a:rPr>
              <a:t>tutte</a:t>
            </a:r>
            <a:r>
              <a:rPr lang="de-CH" sz="2200" dirty="0" smtClean="0">
                <a:solidFill>
                  <a:srgbClr val="567849"/>
                </a:solidFill>
              </a:rPr>
              <a:t> le </a:t>
            </a:r>
            <a:r>
              <a:rPr lang="de-CH" sz="2200" dirty="0" err="1" smtClean="0">
                <a:solidFill>
                  <a:srgbClr val="567849"/>
                </a:solidFill>
              </a:rPr>
              <a:t>strutture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forestali</a:t>
            </a:r>
            <a:r>
              <a:rPr lang="de-CH" sz="2200" dirty="0" smtClean="0">
                <a:solidFill>
                  <a:srgbClr val="567849"/>
                </a:solidFill>
              </a:rPr>
              <a:t> e non </a:t>
            </a:r>
            <a:r>
              <a:rPr lang="de-CH" sz="2200" dirty="0" err="1" smtClean="0">
                <a:solidFill>
                  <a:srgbClr val="567849"/>
                </a:solidFill>
              </a:rPr>
              <a:t>tutte</a:t>
            </a:r>
            <a:r>
              <a:rPr lang="de-CH" sz="2200" dirty="0" smtClean="0">
                <a:solidFill>
                  <a:srgbClr val="567849"/>
                </a:solidFill>
              </a:rPr>
              <a:t> le </a:t>
            </a:r>
            <a:r>
              <a:rPr lang="de-CH" sz="2200" dirty="0" err="1" smtClean="0">
                <a:solidFill>
                  <a:srgbClr val="567849"/>
                </a:solidFill>
              </a:rPr>
              <a:t>specie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arboree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sono</a:t>
            </a:r>
            <a:r>
              <a:rPr lang="de-CH" sz="2200" dirty="0" smtClean="0">
                <a:solidFill>
                  <a:srgbClr val="567849"/>
                </a:solidFill>
              </a:rPr>
              <a:t> in </a:t>
            </a:r>
            <a:r>
              <a:rPr lang="de-CH" sz="2200" dirty="0" err="1" smtClean="0">
                <a:solidFill>
                  <a:srgbClr val="567849"/>
                </a:solidFill>
              </a:rPr>
              <a:t>grado</a:t>
            </a:r>
            <a:r>
              <a:rPr lang="de-CH" sz="2200" dirty="0" smtClean="0">
                <a:solidFill>
                  <a:srgbClr val="567849"/>
                </a:solidFill>
              </a:rPr>
              <a:t> di </a:t>
            </a:r>
            <a:r>
              <a:rPr lang="de-CH" sz="2200" dirty="0" err="1" smtClean="0">
                <a:solidFill>
                  <a:srgbClr val="567849"/>
                </a:solidFill>
              </a:rPr>
              <a:t>espletare</a:t>
            </a:r>
            <a:r>
              <a:rPr lang="de-CH" sz="2200" dirty="0" smtClean="0">
                <a:solidFill>
                  <a:srgbClr val="567849"/>
                </a:solidFill>
              </a:rPr>
              <a:t> la </a:t>
            </a:r>
            <a:r>
              <a:rPr lang="de-CH" sz="2200" dirty="0" err="1" smtClean="0">
                <a:solidFill>
                  <a:srgbClr val="567849"/>
                </a:solidFill>
              </a:rPr>
              <a:t>funzione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protettiva</a:t>
            </a:r>
            <a:r>
              <a:rPr lang="de-CH" sz="2200" dirty="0" smtClean="0">
                <a:solidFill>
                  <a:srgbClr val="567849"/>
                </a:solidFill>
              </a:rPr>
              <a:t> in </a:t>
            </a:r>
            <a:r>
              <a:rPr lang="de-CH" sz="2200" dirty="0" err="1" smtClean="0">
                <a:solidFill>
                  <a:srgbClr val="567849"/>
                </a:solidFill>
              </a:rPr>
              <a:t>egual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misura</a:t>
            </a:r>
            <a:r>
              <a:rPr lang="de-CH" sz="2200" dirty="0" smtClean="0">
                <a:solidFill>
                  <a:srgbClr val="567849"/>
                </a:solidFill>
              </a:rPr>
              <a:t>. </a:t>
            </a:r>
          </a:p>
          <a:p>
            <a:r>
              <a:rPr lang="de-CH" sz="2200" dirty="0" smtClean="0"/>
              <a:t>Il personale </a:t>
            </a:r>
            <a:r>
              <a:rPr lang="de-CH" sz="2200" dirty="0" err="1" smtClean="0"/>
              <a:t>forestale</a:t>
            </a:r>
            <a:r>
              <a:rPr lang="de-CH" sz="2200" dirty="0" smtClean="0"/>
              <a:t> </a:t>
            </a:r>
            <a:r>
              <a:rPr lang="de-CH" sz="2200" dirty="0" err="1" smtClean="0"/>
              <a:t>dispone</a:t>
            </a:r>
            <a:r>
              <a:rPr lang="de-CH" sz="2200" dirty="0" smtClean="0"/>
              <a:t> delle </a:t>
            </a:r>
            <a:r>
              <a:rPr lang="de-CH" sz="2200" dirty="0" err="1" smtClean="0"/>
              <a:t>conoscenze</a:t>
            </a:r>
            <a:r>
              <a:rPr lang="de-CH" sz="2200" dirty="0" smtClean="0"/>
              <a:t> </a:t>
            </a:r>
            <a:r>
              <a:rPr lang="de-CH" sz="2200" dirty="0" err="1" smtClean="0"/>
              <a:t>tecniche</a:t>
            </a:r>
            <a:r>
              <a:rPr lang="de-CH" sz="2200" dirty="0" smtClean="0"/>
              <a:t> </a:t>
            </a:r>
            <a:r>
              <a:rPr lang="de-CH" sz="2200" dirty="0" err="1" smtClean="0"/>
              <a:t>necessarie</a:t>
            </a:r>
            <a:r>
              <a:rPr lang="de-CH" sz="2200" dirty="0" smtClean="0"/>
              <a:t> per </a:t>
            </a:r>
            <a:r>
              <a:rPr lang="de-CH" sz="2200" dirty="0" err="1" smtClean="0"/>
              <a:t>curare</a:t>
            </a:r>
            <a:r>
              <a:rPr lang="de-CH" sz="2200" dirty="0" smtClean="0"/>
              <a:t> </a:t>
            </a:r>
            <a:r>
              <a:rPr lang="de-CH" sz="2200" dirty="0" err="1" smtClean="0"/>
              <a:t>il</a:t>
            </a:r>
            <a:r>
              <a:rPr lang="de-CH" sz="2200" dirty="0" smtClean="0"/>
              <a:t> </a:t>
            </a:r>
            <a:r>
              <a:rPr lang="de-CH" sz="2200" dirty="0" err="1" smtClean="0"/>
              <a:t>bosco</a:t>
            </a:r>
            <a:r>
              <a:rPr lang="de-CH" sz="2200" dirty="0" smtClean="0"/>
              <a:t> di </a:t>
            </a:r>
            <a:r>
              <a:rPr lang="de-CH" sz="2200" dirty="0" err="1" smtClean="0"/>
              <a:t>protezione</a:t>
            </a:r>
            <a:r>
              <a:rPr lang="de-CH" sz="2200" dirty="0" smtClean="0"/>
              <a:t> in </a:t>
            </a:r>
            <a:r>
              <a:rPr lang="de-CH" sz="2200" dirty="0" err="1" smtClean="0"/>
              <a:t>maniera</a:t>
            </a:r>
            <a:r>
              <a:rPr lang="de-CH" sz="2200" dirty="0" smtClean="0"/>
              <a:t> </a:t>
            </a:r>
            <a:r>
              <a:rPr lang="de-CH" sz="2200" dirty="0" err="1" smtClean="0"/>
              <a:t>efficace</a:t>
            </a:r>
            <a:r>
              <a:rPr lang="de-CH" sz="2200" dirty="0" smtClean="0"/>
              <a:t> </a:t>
            </a:r>
            <a:r>
              <a:rPr lang="de-CH" sz="2200" dirty="0" err="1" smtClean="0"/>
              <a:t>ed</a:t>
            </a:r>
            <a:r>
              <a:rPr lang="de-CH" sz="2200" dirty="0" smtClean="0"/>
              <a:t> </a:t>
            </a:r>
            <a:r>
              <a:rPr lang="de-CH" sz="2200" dirty="0" err="1" smtClean="0"/>
              <a:t>efficiente</a:t>
            </a:r>
            <a:r>
              <a:rPr lang="de-CH" sz="2200" dirty="0" smtClean="0"/>
              <a:t>.</a:t>
            </a:r>
            <a:endParaRPr lang="de-CH" sz="2200" dirty="0">
              <a:solidFill>
                <a:srgbClr val="567849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6802437" y="2178050"/>
            <a:ext cx="5868987" cy="4536541"/>
          </a:xfrm>
        </p:spPr>
        <p:txBody>
          <a:bodyPr>
            <a:normAutofit fontScale="92500" lnSpcReduction="10000"/>
          </a:bodyPr>
          <a:lstStyle/>
          <a:p>
            <a:r>
              <a:rPr lang="de-CH" dirty="0" smtClean="0"/>
              <a:t>Tutti </a:t>
            </a:r>
            <a:r>
              <a:rPr lang="de-CH" dirty="0" err="1" smtClean="0"/>
              <a:t>gli</a:t>
            </a:r>
            <a:r>
              <a:rPr lang="de-CH" dirty="0" smtClean="0"/>
              <a:t> </a:t>
            </a:r>
            <a:r>
              <a:rPr lang="de-CH" dirty="0" err="1" smtClean="0"/>
              <a:t>stati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dell‘arco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alpino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devono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affrontare</a:t>
            </a:r>
            <a:r>
              <a:rPr lang="de-CH" dirty="0" smtClean="0">
                <a:solidFill>
                  <a:srgbClr val="567849"/>
                </a:solidFill>
              </a:rPr>
              <a:t> le </a:t>
            </a:r>
            <a:r>
              <a:rPr lang="de-CH" dirty="0" err="1" smtClean="0">
                <a:solidFill>
                  <a:srgbClr val="567849"/>
                </a:solidFill>
              </a:rPr>
              <a:t>stesse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sfide</a:t>
            </a:r>
            <a:r>
              <a:rPr lang="de-CH" dirty="0" smtClean="0">
                <a:solidFill>
                  <a:srgbClr val="567849"/>
                </a:solidFill>
              </a:rPr>
              <a:t>: </a:t>
            </a:r>
          </a:p>
          <a:p>
            <a:pPr lvl="1">
              <a:buFontTx/>
              <a:buChar char="-"/>
            </a:pPr>
            <a:r>
              <a:rPr lang="de-CH" dirty="0" err="1" smtClean="0"/>
              <a:t>i</a:t>
            </a:r>
            <a:r>
              <a:rPr lang="de-CH" dirty="0" err="1" smtClean="0">
                <a:solidFill>
                  <a:srgbClr val="567849"/>
                </a:solidFill>
              </a:rPr>
              <a:t>nvecchiamento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dei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popolamenti</a:t>
            </a:r>
            <a:r>
              <a:rPr lang="de-CH" dirty="0" smtClean="0">
                <a:solidFill>
                  <a:srgbClr val="567849"/>
                </a:solidFill>
              </a:rPr>
              <a:t> e </a:t>
            </a:r>
            <a:r>
              <a:rPr lang="de-CH" dirty="0" err="1" smtClean="0">
                <a:solidFill>
                  <a:srgbClr val="567849"/>
                </a:solidFill>
              </a:rPr>
              <a:t>ritardi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negli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interventi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cura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smtClean="0"/>
              <a:t>di </a:t>
            </a:r>
            <a:r>
              <a:rPr lang="de-CH" dirty="0" err="1" smtClean="0"/>
              <a:t>numerosi</a:t>
            </a:r>
            <a:r>
              <a:rPr lang="de-CH" dirty="0" smtClean="0"/>
              <a:t> </a:t>
            </a:r>
            <a:r>
              <a:rPr lang="de-CH" dirty="0" err="1" smtClean="0"/>
              <a:t>boschi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/>
              <a:t>,</a:t>
            </a:r>
            <a:endParaRPr lang="de-CH" dirty="0" smtClean="0">
              <a:solidFill>
                <a:srgbClr val="567849"/>
              </a:solidFill>
            </a:endParaRPr>
          </a:p>
          <a:p>
            <a:pPr lvl="1">
              <a:buFontTx/>
              <a:buChar char="-"/>
            </a:pPr>
            <a:r>
              <a:rPr lang="de-CH" dirty="0" err="1" smtClean="0"/>
              <a:t>finanziamenti</a:t>
            </a:r>
            <a:r>
              <a:rPr lang="de-CH" dirty="0" smtClean="0"/>
              <a:t> </a:t>
            </a:r>
            <a:r>
              <a:rPr lang="de-CH" dirty="0" err="1" smtClean="0"/>
              <a:t>pubblici</a:t>
            </a:r>
            <a:r>
              <a:rPr lang="de-CH" dirty="0" smtClean="0"/>
              <a:t> </a:t>
            </a:r>
            <a:r>
              <a:rPr lang="de-CH" dirty="0" err="1" smtClean="0"/>
              <a:t>limitati</a:t>
            </a:r>
            <a:r>
              <a:rPr lang="de-CH" dirty="0" smtClean="0"/>
              <a:t>,</a:t>
            </a:r>
          </a:p>
          <a:p>
            <a:pPr lvl="1">
              <a:buFontTx/>
              <a:buChar char="-"/>
            </a:pPr>
            <a:r>
              <a:rPr lang="de-CH" dirty="0" err="1" smtClean="0"/>
              <a:t>c</a:t>
            </a:r>
            <a:r>
              <a:rPr lang="de-CH" dirty="0" err="1" smtClean="0">
                <a:solidFill>
                  <a:srgbClr val="567849"/>
                </a:solidFill>
              </a:rPr>
              <a:t>arente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/>
              <a:t>accessibilità</a:t>
            </a:r>
            <a:r>
              <a:rPr lang="de-CH" dirty="0" smtClean="0"/>
              <a:t> </a:t>
            </a:r>
            <a:r>
              <a:rPr lang="de-CH" dirty="0" err="1" smtClean="0"/>
              <a:t>dei</a:t>
            </a:r>
            <a:r>
              <a:rPr lang="de-CH" dirty="0" smtClean="0"/>
              <a:t> </a:t>
            </a:r>
            <a:r>
              <a:rPr lang="de-CH" dirty="0" err="1" smtClean="0"/>
              <a:t>boschi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r>
              <a:rPr lang="de-CH" dirty="0" smtClean="0">
                <a:solidFill>
                  <a:srgbClr val="567849"/>
                </a:solidFill>
              </a:rPr>
              <a:t>,</a:t>
            </a:r>
          </a:p>
          <a:p>
            <a:pPr lvl="1">
              <a:buFontTx/>
              <a:buChar char="-"/>
            </a:pPr>
            <a:r>
              <a:rPr lang="de-CH" dirty="0" err="1" smtClean="0"/>
              <a:t>crescenti</a:t>
            </a:r>
            <a:r>
              <a:rPr lang="de-CH" dirty="0" smtClean="0"/>
              <a:t> </a:t>
            </a:r>
            <a:r>
              <a:rPr lang="de-CH" dirty="0" err="1" smtClean="0"/>
              <a:t>popolazioni</a:t>
            </a:r>
            <a:r>
              <a:rPr lang="de-CH" dirty="0" smtClean="0"/>
              <a:t> di </a:t>
            </a:r>
            <a:r>
              <a:rPr lang="de-CH" dirty="0" err="1" smtClean="0"/>
              <a:t>servaggina</a:t>
            </a:r>
            <a:r>
              <a:rPr lang="de-CH" dirty="0" smtClean="0"/>
              <a:t> </a:t>
            </a:r>
            <a:r>
              <a:rPr lang="de-CH" dirty="0" err="1" smtClean="0"/>
              <a:t>che</a:t>
            </a:r>
            <a:r>
              <a:rPr lang="de-CH" dirty="0" smtClean="0"/>
              <a:t> in </a:t>
            </a:r>
            <a:r>
              <a:rPr lang="de-CH" dirty="0" err="1" smtClean="0"/>
              <a:t>certe</a:t>
            </a:r>
            <a:r>
              <a:rPr lang="de-CH" dirty="0" smtClean="0"/>
              <a:t> </a:t>
            </a:r>
            <a:r>
              <a:rPr lang="de-CH" dirty="0" err="1" smtClean="0"/>
              <a:t>zone</a:t>
            </a:r>
            <a:r>
              <a:rPr lang="de-CH" dirty="0" smtClean="0"/>
              <a:t> </a:t>
            </a:r>
            <a:r>
              <a:rPr lang="de-CH" dirty="0" err="1" smtClean="0"/>
              <a:t>compromettono</a:t>
            </a:r>
            <a:r>
              <a:rPr lang="de-CH" dirty="0" smtClean="0"/>
              <a:t> la </a:t>
            </a:r>
            <a:r>
              <a:rPr lang="de-CH" dirty="0" err="1" smtClean="0"/>
              <a:t>rinnovazione</a:t>
            </a:r>
            <a:r>
              <a:rPr lang="de-CH" dirty="0" smtClean="0"/>
              <a:t> </a:t>
            </a:r>
            <a:r>
              <a:rPr lang="de-CH" dirty="0" err="1" smtClean="0"/>
              <a:t>forestale</a:t>
            </a:r>
            <a:r>
              <a:rPr lang="de-CH" dirty="0" smtClean="0">
                <a:solidFill>
                  <a:srgbClr val="567849"/>
                </a:solidFill>
              </a:rPr>
              <a:t>,</a:t>
            </a:r>
          </a:p>
          <a:p>
            <a:pPr lvl="1">
              <a:buFontTx/>
              <a:buChar char="-"/>
            </a:pPr>
            <a:r>
              <a:rPr lang="de-CH" dirty="0" err="1" smtClean="0"/>
              <a:t>bosco</a:t>
            </a:r>
            <a:r>
              <a:rPr lang="de-CH" dirty="0" smtClean="0"/>
              <a:t> </a:t>
            </a:r>
            <a:r>
              <a:rPr lang="de-CH" dirty="0" err="1" smtClean="0"/>
              <a:t>privato</a:t>
            </a:r>
            <a:r>
              <a:rPr lang="de-CH" dirty="0" smtClean="0"/>
              <a:t> </a:t>
            </a:r>
            <a:r>
              <a:rPr lang="de-CH" dirty="0" err="1" smtClean="0"/>
              <a:t>frammentato</a:t>
            </a:r>
            <a:r>
              <a:rPr lang="de-CH" dirty="0" smtClean="0"/>
              <a:t> in </a:t>
            </a:r>
            <a:r>
              <a:rPr lang="de-CH" dirty="0" err="1" smtClean="0"/>
              <a:t>piccole</a:t>
            </a:r>
            <a:r>
              <a:rPr lang="de-CH" dirty="0" smtClean="0"/>
              <a:t> </a:t>
            </a:r>
            <a:r>
              <a:rPr lang="de-CH" dirty="0" err="1" smtClean="0"/>
              <a:t>parcelle</a:t>
            </a:r>
            <a:r>
              <a:rPr lang="de-CH" dirty="0" smtClean="0"/>
              <a:t>.</a:t>
            </a:r>
            <a:endParaRPr lang="de-CH" dirty="0" smtClean="0">
              <a:solidFill>
                <a:srgbClr val="567849"/>
              </a:solidFill>
            </a:endParaRPr>
          </a:p>
          <a:p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819355" y="9162863"/>
            <a:ext cx="3780000" cy="230637"/>
          </a:xfrm>
        </p:spPr>
        <p:txBody>
          <a:bodyPr/>
          <a:lstStyle/>
          <a:p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- 2014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042492" y="5202423"/>
            <a:ext cx="486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Il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bosco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protezione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necessita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cure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per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essere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efficaci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devono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essere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sz="1400" b="0" i="1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differenziate</a:t>
            </a:r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 </a:t>
            </a:r>
            <a:endParaRPr lang="de-CH" sz="1400" b="0" i="1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4420" y="5706479"/>
            <a:ext cx="104411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000" b="0" baseline="0" dirty="0" smtClean="0">
                <a:latin typeface="Arial Narrow" pitchFamily="34" charset="0"/>
              </a:rPr>
              <a:t>FUNZIONE</a:t>
            </a:r>
          </a:p>
          <a:p>
            <a:r>
              <a:rPr lang="de-CH" sz="1000" b="0" baseline="0" dirty="0" smtClean="0">
                <a:latin typeface="Arial Narrow" pitchFamily="34" charset="0"/>
              </a:rPr>
              <a:t>PROTETTIVA</a:t>
            </a:r>
            <a:endParaRPr lang="de-CH" sz="1000" b="0" dirty="0">
              <a:latin typeface="Arial Narrow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911144" y="6822603"/>
            <a:ext cx="2448272" cy="93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100" b="0" baseline="0" dirty="0" smtClean="0">
                <a:latin typeface="Arial Narrow" pitchFamily="34" charset="0"/>
              </a:rPr>
              <a:t>BOSCO DI PROTEZIONE CURATO</a:t>
            </a:r>
          </a:p>
          <a:p>
            <a:endParaRPr lang="de-CH" sz="1100" b="0" baseline="0" dirty="0" smtClean="0">
              <a:latin typeface="Arial Narrow" pitchFamily="34" charset="0"/>
            </a:endParaRPr>
          </a:p>
          <a:p>
            <a:r>
              <a:rPr lang="de-CH" sz="1100" b="0" baseline="0" dirty="0" smtClean="0">
                <a:latin typeface="Arial Narrow" pitchFamily="34" charset="0"/>
              </a:rPr>
              <a:t>FUNZIONE PROTETTIVA AUSPICATA</a:t>
            </a:r>
          </a:p>
          <a:p>
            <a:endParaRPr lang="de-CH" sz="1100" b="0" baseline="0" dirty="0" smtClean="0">
              <a:latin typeface="Arial Narrow" pitchFamily="34" charset="0"/>
            </a:endParaRPr>
          </a:p>
          <a:p>
            <a:r>
              <a:rPr lang="de-CH" sz="1100" b="0" baseline="0" dirty="0" smtClean="0">
                <a:latin typeface="Arial Narrow" pitchFamily="34" charset="0"/>
              </a:rPr>
              <a:t>NATURA</a:t>
            </a:r>
            <a:endParaRPr lang="de-CH" sz="1100" b="0" dirty="0">
              <a:latin typeface="Arial Narrow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515100" y="8046739"/>
            <a:ext cx="104411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000" b="0" baseline="0" dirty="0" smtClean="0">
                <a:latin typeface="Arial Narrow" pitchFamily="34" charset="0"/>
              </a:rPr>
              <a:t>TEMPO</a:t>
            </a:r>
            <a:endParaRPr lang="de-CH" sz="1000" b="0" dirty="0">
              <a:latin typeface="Arial Narrow" pitchFamily="34" charset="0"/>
            </a:endParaRPr>
          </a:p>
        </p:txBody>
      </p:sp>
    </p:spTree>
  </p:cSld>
  <p:clrMapOvr>
    <a:masterClrMapping/>
  </p:clrMapOvr>
  <p:transition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 smtClean="0"/>
              <a:t>Approcci</a:t>
            </a:r>
            <a:r>
              <a:rPr lang="de-CH" dirty="0" smtClean="0"/>
              <a:t> </a:t>
            </a:r>
            <a:r>
              <a:rPr lang="de-CH" dirty="0" err="1" smtClean="0"/>
              <a:t>risolutivi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718456" y="2106079"/>
            <a:ext cx="5867399" cy="2087563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567849"/>
                </a:solidFill>
              </a:rPr>
              <a:t>Rapporto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equilibrato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fra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bosco</a:t>
            </a:r>
            <a:r>
              <a:rPr lang="de-CH" dirty="0" smtClean="0">
                <a:solidFill>
                  <a:srgbClr val="567849"/>
                </a:solidFill>
              </a:rPr>
              <a:t> e </a:t>
            </a:r>
            <a:r>
              <a:rPr lang="de-CH" dirty="0" err="1" smtClean="0">
                <a:solidFill>
                  <a:srgbClr val="567849"/>
                </a:solidFill>
              </a:rPr>
              <a:t>selvaggina</a:t>
            </a:r>
            <a:endParaRPr lang="de-CH" dirty="0" smtClean="0">
              <a:solidFill>
                <a:srgbClr val="56784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567849"/>
                </a:solidFill>
              </a:rPr>
              <a:t>Procedure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utilizzazione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efficaci</a:t>
            </a:r>
            <a:endParaRPr lang="de-CH" dirty="0" smtClean="0">
              <a:solidFill>
                <a:srgbClr val="56784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567849"/>
                </a:solidFill>
              </a:rPr>
              <a:t>Buona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preparazione</a:t>
            </a:r>
            <a:r>
              <a:rPr lang="de-CH" dirty="0" smtClean="0">
                <a:solidFill>
                  <a:srgbClr val="567849"/>
                </a:solidFill>
              </a:rPr>
              <a:t> del personale </a:t>
            </a:r>
            <a:r>
              <a:rPr lang="de-CH" dirty="0" err="1" smtClean="0">
                <a:solidFill>
                  <a:srgbClr val="567849"/>
                </a:solidFill>
              </a:rPr>
              <a:t>forestale</a:t>
            </a:r>
            <a:endParaRPr lang="de-CH" dirty="0" smtClean="0">
              <a:solidFill>
                <a:srgbClr val="56784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567849"/>
                </a:solidFill>
              </a:rPr>
              <a:t>Accessibilità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adeguata</a:t>
            </a:r>
            <a:endParaRPr lang="de-CH" dirty="0" smtClean="0">
              <a:solidFill>
                <a:srgbClr val="567849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6803132" y="2106079"/>
            <a:ext cx="5868987" cy="2087563"/>
          </a:xfrm>
        </p:spPr>
        <p:txBody>
          <a:bodyPr>
            <a:noAutofit/>
          </a:bodyPr>
          <a:lstStyle/>
          <a:p>
            <a:pPr lvl="1">
              <a:buFont typeface="Arial" pitchFamily="34" charset="0"/>
              <a:buChar char="•"/>
            </a:pPr>
            <a:r>
              <a:rPr lang="de-CH" sz="2200" dirty="0" err="1" smtClean="0">
                <a:solidFill>
                  <a:srgbClr val="567849"/>
                </a:solidFill>
              </a:rPr>
              <a:t>Proprietari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dei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boschi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motivati</a:t>
            </a:r>
            <a:endParaRPr lang="de-CH" sz="2200" dirty="0" smtClean="0">
              <a:solidFill>
                <a:srgbClr val="567849"/>
              </a:solidFill>
            </a:endParaRPr>
          </a:p>
          <a:p>
            <a:pPr lvl="1">
              <a:spcAft>
                <a:spcPts val="0"/>
              </a:spcAft>
              <a:buFont typeface="Arial" pitchFamily="34" charset="0"/>
              <a:buChar char="•"/>
            </a:pPr>
            <a:r>
              <a:rPr lang="de-CH" sz="2200" dirty="0" err="1" smtClean="0">
                <a:solidFill>
                  <a:srgbClr val="567849"/>
                </a:solidFill>
              </a:rPr>
              <a:t>Interventi</a:t>
            </a:r>
            <a:r>
              <a:rPr lang="de-CH" sz="2200" dirty="0" smtClean="0">
                <a:solidFill>
                  <a:srgbClr val="567849"/>
                </a:solidFill>
              </a:rPr>
              <a:t> di </a:t>
            </a:r>
            <a:r>
              <a:rPr lang="de-CH" sz="2200" dirty="0" err="1" smtClean="0">
                <a:solidFill>
                  <a:srgbClr val="567849"/>
                </a:solidFill>
              </a:rPr>
              <a:t>cura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regolari</a:t>
            </a:r>
            <a:r>
              <a:rPr lang="de-CH" sz="2200" dirty="0" smtClean="0">
                <a:solidFill>
                  <a:srgbClr val="567849"/>
                </a:solidFill>
              </a:rPr>
              <a:t> e </a:t>
            </a:r>
            <a:r>
              <a:rPr lang="de-CH" sz="2200" dirty="0" err="1" smtClean="0">
                <a:solidFill>
                  <a:srgbClr val="567849"/>
                </a:solidFill>
              </a:rPr>
              <a:t>rinnovazione</a:t>
            </a:r>
            <a:r>
              <a:rPr lang="de-CH" sz="2200" dirty="0" smtClean="0">
                <a:solidFill>
                  <a:srgbClr val="567849"/>
                </a:solidFill>
              </a:rPr>
              <a:t> </a:t>
            </a:r>
            <a:r>
              <a:rPr lang="de-CH" sz="2200" dirty="0" err="1" smtClean="0">
                <a:solidFill>
                  <a:srgbClr val="567849"/>
                </a:solidFill>
              </a:rPr>
              <a:t>continua</a:t>
            </a:r>
            <a:endParaRPr lang="de-CH" sz="2200" dirty="0" smtClean="0">
              <a:solidFill>
                <a:srgbClr val="567849"/>
              </a:solidFill>
            </a:endParaRPr>
          </a:p>
          <a:p>
            <a:pPr lvl="1">
              <a:spcAft>
                <a:spcPts val="0"/>
              </a:spcAft>
              <a:buFont typeface="Arial" pitchFamily="34" charset="0"/>
              <a:buChar char="•"/>
            </a:pPr>
            <a:r>
              <a:rPr lang="de-CH" sz="2200" dirty="0" err="1" smtClean="0"/>
              <a:t>Compenso</a:t>
            </a:r>
            <a:r>
              <a:rPr lang="de-CH" sz="2200" dirty="0" smtClean="0"/>
              <a:t> </a:t>
            </a:r>
            <a:r>
              <a:rPr lang="de-CH" sz="2200" dirty="0" err="1" smtClean="0"/>
              <a:t>equo</a:t>
            </a:r>
            <a:r>
              <a:rPr lang="de-CH" sz="2200" dirty="0" smtClean="0"/>
              <a:t> per le </a:t>
            </a:r>
            <a:r>
              <a:rPr lang="de-CH" sz="2200" dirty="0" err="1" smtClean="0"/>
              <a:t>prestazioni</a:t>
            </a:r>
            <a:r>
              <a:rPr lang="de-CH" sz="2200" dirty="0" smtClean="0"/>
              <a:t> del </a:t>
            </a:r>
            <a:r>
              <a:rPr lang="de-CH" sz="2200" dirty="0" err="1" smtClean="0"/>
              <a:t>bosco</a:t>
            </a:r>
            <a:r>
              <a:rPr lang="de-CH" sz="2200" dirty="0" smtClean="0"/>
              <a:t> di </a:t>
            </a:r>
            <a:r>
              <a:rPr lang="de-CH" sz="2200" dirty="0" err="1" smtClean="0"/>
              <a:t>protezione</a:t>
            </a:r>
            <a:r>
              <a:rPr lang="de-CH" sz="2200" dirty="0" smtClean="0"/>
              <a:t> da </a:t>
            </a:r>
            <a:r>
              <a:rPr lang="de-CH" sz="2200" dirty="0" err="1" smtClean="0"/>
              <a:t>parte</a:t>
            </a:r>
            <a:r>
              <a:rPr lang="de-CH" sz="2200" dirty="0" smtClean="0"/>
              <a:t> del </a:t>
            </a:r>
            <a:r>
              <a:rPr lang="de-CH" sz="2200" dirty="0" err="1" smtClean="0"/>
              <a:t>settore</a:t>
            </a:r>
            <a:r>
              <a:rPr lang="de-CH" sz="2200" dirty="0" smtClean="0"/>
              <a:t> </a:t>
            </a:r>
            <a:r>
              <a:rPr lang="de-CH" sz="2200" dirty="0" err="1" smtClean="0"/>
              <a:t>pubblico</a:t>
            </a:r>
            <a:endParaRPr lang="de-CH" sz="2200" dirty="0">
              <a:solidFill>
                <a:srgbClr val="56784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819356" y="9162863"/>
            <a:ext cx="3780000" cy="230637"/>
          </a:xfrm>
        </p:spPr>
        <p:txBody>
          <a:bodyPr/>
          <a:lstStyle/>
          <a:p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- 2014</a:t>
            </a:r>
            <a:endParaRPr lang="en-US" dirty="0"/>
          </a:p>
          <a:p>
            <a:endParaRPr lang="en-US" dirty="0"/>
          </a:p>
        </p:txBody>
      </p:sp>
      <p:pic>
        <p:nvPicPr>
          <p:cNvPr id="15" name="Bildplatzhalter 14" descr="Bild45_Forstwartkurs 2013_01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09" r="309"/>
          <a:stretch>
            <a:fillRect/>
          </a:stretch>
        </p:blipFill>
        <p:spPr>
          <a:xfrm>
            <a:off x="6802438" y="4338638"/>
            <a:ext cx="5868987" cy="4429125"/>
          </a:xfrm>
        </p:spPr>
      </p:pic>
      <p:pic>
        <p:nvPicPr>
          <p:cNvPr id="13" name="Bildplatzhalter 12" descr="Bild24_Tannenverjüngung unter Schirm.jp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23" r="323"/>
          <a:stretch>
            <a:fillRect/>
          </a:stretch>
        </p:blipFill>
        <p:spPr>
          <a:xfrm>
            <a:off x="719138" y="4337050"/>
            <a:ext cx="5867400" cy="4429125"/>
          </a:xfrm>
        </p:spPr>
      </p:pic>
    </p:spTree>
  </p:cSld>
  <p:clrMapOvr>
    <a:masterClrMapping/>
  </p:clrMapOvr>
  <p:transition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V:\Benutzer\maurizio.veneziani\Daten\ARGE-Alp-Oekologie-Oekonomie\Bilder_fuer_Broschuere\Schraube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1364" y="4194311"/>
            <a:ext cx="35643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928739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Il </a:t>
            </a:r>
            <a:r>
              <a:rPr lang="de-CH" dirty="0" err="1" smtClean="0"/>
              <a:t>ruolo</a:t>
            </a:r>
            <a:r>
              <a:rPr lang="de-CH" dirty="0" smtClean="0"/>
              <a:t> </a:t>
            </a:r>
            <a:r>
              <a:rPr lang="de-CH" dirty="0" err="1" smtClean="0"/>
              <a:t>dell‘ecologia</a:t>
            </a:r>
            <a:r>
              <a:rPr lang="de-CH" dirty="0" smtClean="0"/>
              <a:t>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719138" y="1746040"/>
            <a:ext cx="11520598" cy="6624735"/>
          </a:xfrm>
        </p:spPr>
        <p:txBody>
          <a:bodyPr>
            <a:normAutofit fontScale="92500" lnSpcReduction="10000"/>
          </a:bodyPr>
          <a:lstStyle/>
          <a:p>
            <a:r>
              <a:rPr lang="de-CH" b="1" dirty="0" smtClean="0">
                <a:solidFill>
                  <a:srgbClr val="567849"/>
                </a:solidFill>
              </a:rPr>
              <a:t>Grandi </a:t>
            </a:r>
            <a:r>
              <a:rPr lang="de-CH" b="1" dirty="0" err="1" smtClean="0">
                <a:solidFill>
                  <a:srgbClr val="567849"/>
                </a:solidFill>
              </a:rPr>
              <a:t>richieste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ecologiche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rivolte</a:t>
            </a:r>
            <a:r>
              <a:rPr lang="de-CH" dirty="0" smtClean="0">
                <a:solidFill>
                  <a:srgbClr val="567849"/>
                </a:solidFill>
              </a:rPr>
              <a:t> alla </a:t>
            </a:r>
            <a:r>
              <a:rPr lang="de-CH" dirty="0" err="1" smtClean="0">
                <a:solidFill>
                  <a:srgbClr val="567849"/>
                </a:solidFill>
              </a:rPr>
              <a:t>selvicoltura</a:t>
            </a:r>
            <a:r>
              <a:rPr lang="de-CH" dirty="0" smtClean="0">
                <a:solidFill>
                  <a:srgbClr val="567849"/>
                </a:solidFill>
              </a:rPr>
              <a:t>: </a:t>
            </a:r>
            <a:r>
              <a:rPr lang="de-CH" dirty="0" err="1" smtClean="0"/>
              <a:t>s</a:t>
            </a:r>
            <a:r>
              <a:rPr lang="de-CH" dirty="0" err="1" smtClean="0">
                <a:solidFill>
                  <a:srgbClr val="567849"/>
                </a:solidFill>
              </a:rPr>
              <a:t>alvaguardia</a:t>
            </a:r>
            <a:r>
              <a:rPr lang="de-CH" dirty="0" smtClean="0">
                <a:solidFill>
                  <a:srgbClr val="567849"/>
                </a:solidFill>
              </a:rPr>
              <a:t> e </a:t>
            </a:r>
            <a:r>
              <a:rPr lang="de-CH" dirty="0" err="1" smtClean="0">
                <a:solidFill>
                  <a:srgbClr val="567849"/>
                </a:solidFill>
              </a:rPr>
              <a:t>promozione</a:t>
            </a:r>
            <a:r>
              <a:rPr lang="de-CH" dirty="0" smtClean="0">
                <a:solidFill>
                  <a:srgbClr val="567849"/>
                </a:solidFill>
              </a:rPr>
              <a:t> della </a:t>
            </a:r>
            <a:r>
              <a:rPr lang="de-CH" dirty="0" err="1" smtClean="0">
                <a:solidFill>
                  <a:srgbClr val="567849"/>
                </a:solidFill>
              </a:rPr>
              <a:t>biodiversità</a:t>
            </a:r>
            <a:r>
              <a:rPr lang="de-CH" dirty="0" smtClean="0">
                <a:solidFill>
                  <a:srgbClr val="567849"/>
                </a:solidFill>
              </a:rPr>
              <a:t> (la </a:t>
            </a:r>
            <a:r>
              <a:rPr lang="de-CH" dirty="0" err="1" smtClean="0">
                <a:solidFill>
                  <a:srgbClr val="567849"/>
                </a:solidFill>
              </a:rPr>
              <a:t>vita</a:t>
            </a:r>
            <a:r>
              <a:rPr lang="de-CH" dirty="0" smtClean="0">
                <a:solidFill>
                  <a:srgbClr val="567849"/>
                </a:solidFill>
              </a:rPr>
              <a:t> di più di 25'000 </a:t>
            </a:r>
            <a:r>
              <a:rPr lang="de-CH" dirty="0" err="1" smtClean="0">
                <a:solidFill>
                  <a:srgbClr val="567849"/>
                </a:solidFill>
              </a:rPr>
              <a:t>specie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animali</a:t>
            </a:r>
            <a:r>
              <a:rPr lang="de-CH" dirty="0" smtClean="0">
                <a:solidFill>
                  <a:srgbClr val="567849"/>
                </a:solidFill>
              </a:rPr>
              <a:t> e </a:t>
            </a:r>
            <a:r>
              <a:rPr lang="de-CH" dirty="0" err="1" smtClean="0">
                <a:solidFill>
                  <a:srgbClr val="567849"/>
                </a:solidFill>
              </a:rPr>
              <a:t>vegetali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dipende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dal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bosco</a:t>
            </a:r>
            <a:r>
              <a:rPr lang="de-CH" dirty="0" smtClean="0">
                <a:solidFill>
                  <a:srgbClr val="567849"/>
                </a:solidFill>
              </a:rPr>
              <a:t>).</a:t>
            </a:r>
          </a:p>
          <a:p>
            <a:endParaRPr lang="de-CH" dirty="0" smtClean="0">
              <a:solidFill>
                <a:srgbClr val="567849"/>
              </a:solidFill>
            </a:endParaRPr>
          </a:p>
          <a:p>
            <a:r>
              <a:rPr lang="de-CH" b="1" dirty="0" err="1" smtClean="0">
                <a:solidFill>
                  <a:srgbClr val="567849"/>
                </a:solidFill>
              </a:rPr>
              <a:t>Obiettivi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/>
              <a:t>colturali</a:t>
            </a:r>
            <a:r>
              <a:rPr lang="de-CH" b="1" dirty="0" smtClean="0">
                <a:solidFill>
                  <a:srgbClr val="567849"/>
                </a:solidFill>
              </a:rPr>
              <a:t>: </a:t>
            </a:r>
          </a:p>
          <a:p>
            <a:r>
              <a:rPr lang="de-CH" dirty="0" err="1" smtClean="0"/>
              <a:t>Una</a:t>
            </a:r>
            <a:r>
              <a:rPr lang="de-CH" dirty="0" smtClean="0"/>
              <a:t> </a:t>
            </a:r>
            <a:r>
              <a:rPr lang="de-CH" dirty="0" err="1" smtClean="0"/>
              <a:t>g</a:t>
            </a:r>
            <a:r>
              <a:rPr lang="de-CH" dirty="0" err="1" smtClean="0">
                <a:solidFill>
                  <a:srgbClr val="567849"/>
                </a:solidFill>
              </a:rPr>
              <a:t>rande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varietà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strutturale</a:t>
            </a:r>
            <a:r>
              <a:rPr lang="de-CH" dirty="0" smtClean="0">
                <a:solidFill>
                  <a:srgbClr val="567849"/>
                </a:solidFill>
              </a:rPr>
              <a:t> e </a:t>
            </a:r>
            <a:r>
              <a:rPr lang="de-CH" dirty="0" err="1" smtClean="0">
                <a:solidFill>
                  <a:srgbClr val="567849"/>
                </a:solidFill>
              </a:rPr>
              <a:t>una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br>
              <a:rPr lang="de-CH" dirty="0" smtClean="0">
                <a:solidFill>
                  <a:srgbClr val="567849"/>
                </a:solidFill>
              </a:rPr>
            </a:br>
            <a:r>
              <a:rPr lang="de-CH" dirty="0" err="1" smtClean="0">
                <a:solidFill>
                  <a:srgbClr val="567849"/>
                </a:solidFill>
              </a:rPr>
              <a:t>composizione</a:t>
            </a:r>
            <a:r>
              <a:rPr lang="de-CH" dirty="0" smtClean="0">
                <a:solidFill>
                  <a:srgbClr val="567849"/>
                </a:solidFill>
              </a:rPr>
              <a:t> di </a:t>
            </a:r>
            <a:r>
              <a:rPr lang="de-CH" dirty="0" err="1" smtClean="0">
                <a:solidFill>
                  <a:srgbClr val="567849"/>
                </a:solidFill>
              </a:rPr>
              <a:t>specie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il</a:t>
            </a:r>
            <a:r>
              <a:rPr lang="de-CH" dirty="0" smtClean="0">
                <a:solidFill>
                  <a:srgbClr val="567849"/>
                </a:solidFill>
              </a:rPr>
              <a:t> più </a:t>
            </a:r>
            <a:r>
              <a:rPr lang="de-CH" dirty="0" err="1" smtClean="0">
                <a:solidFill>
                  <a:srgbClr val="567849"/>
                </a:solidFill>
              </a:rPr>
              <a:t>adatta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br>
              <a:rPr lang="de-CH" dirty="0" smtClean="0">
                <a:solidFill>
                  <a:srgbClr val="567849"/>
                </a:solidFill>
              </a:rPr>
            </a:br>
            <a:r>
              <a:rPr lang="de-CH" dirty="0" err="1" smtClean="0">
                <a:solidFill>
                  <a:srgbClr val="567849"/>
                </a:solidFill>
              </a:rPr>
              <a:t>possibile</a:t>
            </a:r>
            <a:r>
              <a:rPr lang="de-CH" dirty="0" smtClean="0">
                <a:solidFill>
                  <a:srgbClr val="567849"/>
                </a:solidFill>
              </a:rPr>
              <a:t> alla </a:t>
            </a:r>
            <a:r>
              <a:rPr lang="de-CH" dirty="0" err="1" smtClean="0">
                <a:solidFill>
                  <a:srgbClr val="567849"/>
                </a:solidFill>
              </a:rPr>
              <a:t>stazione</a:t>
            </a:r>
            <a:r>
              <a:rPr lang="de-CH" dirty="0" smtClean="0">
                <a:solidFill>
                  <a:srgbClr val="567849"/>
                </a:solidFill>
              </a:rPr>
              <a:t>. </a:t>
            </a:r>
            <a:r>
              <a:rPr lang="de-CH" dirty="0" err="1" smtClean="0">
                <a:solidFill>
                  <a:srgbClr val="567849"/>
                </a:solidFill>
              </a:rPr>
              <a:t>Boschi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br>
              <a:rPr lang="de-CH" dirty="0" smtClean="0">
                <a:solidFill>
                  <a:srgbClr val="567849"/>
                </a:solidFill>
              </a:rPr>
            </a:br>
            <a:r>
              <a:rPr lang="de-CH" dirty="0" err="1" smtClean="0">
                <a:solidFill>
                  <a:srgbClr val="567849"/>
                </a:solidFill>
              </a:rPr>
              <a:t>disomogenei</a:t>
            </a:r>
            <a:r>
              <a:rPr lang="de-CH" dirty="0" smtClean="0">
                <a:solidFill>
                  <a:srgbClr val="567849"/>
                </a:solidFill>
              </a:rPr>
              <a:t> e </a:t>
            </a:r>
            <a:r>
              <a:rPr lang="de-CH" dirty="0" err="1" smtClean="0">
                <a:solidFill>
                  <a:srgbClr val="567849"/>
                </a:solidFill>
              </a:rPr>
              <a:t>naturali</a:t>
            </a: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err="1" smtClean="0">
                <a:solidFill>
                  <a:srgbClr val="567849"/>
                </a:solidFill>
              </a:rPr>
              <a:t>son</a:t>
            </a:r>
            <a:r>
              <a:rPr lang="de-CH" dirty="0" err="1" smtClean="0"/>
              <a:t>o</a:t>
            </a:r>
            <a:r>
              <a:rPr lang="de-CH" dirty="0" smtClean="0"/>
              <a:t> più </a:t>
            </a:r>
            <a:br>
              <a:rPr lang="de-CH" dirty="0" smtClean="0"/>
            </a:br>
            <a:r>
              <a:rPr lang="de-CH" dirty="0" err="1" smtClean="0"/>
              <a:t>resistenti</a:t>
            </a:r>
            <a:r>
              <a:rPr lang="de-CH" dirty="0" smtClean="0"/>
              <a:t> alle </a:t>
            </a:r>
            <a:r>
              <a:rPr lang="de-CH" dirty="0" err="1" smtClean="0"/>
              <a:t>calamità</a:t>
            </a:r>
            <a:r>
              <a:rPr lang="de-CH" dirty="0" smtClean="0"/>
              <a:t> </a:t>
            </a:r>
            <a:r>
              <a:rPr lang="de-CH" dirty="0" err="1" smtClean="0"/>
              <a:t>rispetto</a:t>
            </a:r>
            <a:r>
              <a:rPr lang="de-CH" dirty="0" smtClean="0"/>
              <a:t> a </a:t>
            </a:r>
            <a:r>
              <a:rPr lang="de-CH" dirty="0" err="1" smtClean="0"/>
              <a:t>quelli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dirty="0" err="1" smtClean="0"/>
              <a:t>omogenei</a:t>
            </a:r>
            <a:r>
              <a:rPr lang="de-CH" dirty="0" smtClean="0"/>
              <a:t>. </a:t>
            </a:r>
            <a:endParaRPr lang="de-CH" dirty="0" smtClean="0">
              <a:solidFill>
                <a:srgbClr val="567849"/>
              </a:solidFill>
            </a:endParaRPr>
          </a:p>
          <a:p>
            <a:r>
              <a:rPr lang="de-CH" dirty="0" smtClean="0">
                <a:solidFill>
                  <a:srgbClr val="567849"/>
                </a:solidFill>
              </a:rPr>
              <a:t> </a:t>
            </a:r>
          </a:p>
          <a:p>
            <a:endParaRPr lang="de-CH" dirty="0" smtClean="0">
              <a:solidFill>
                <a:srgbClr val="567849"/>
              </a:solidFill>
            </a:endParaRPr>
          </a:p>
          <a:p>
            <a:r>
              <a:rPr lang="de-CH" b="1" dirty="0" err="1" smtClean="0">
                <a:solidFill>
                  <a:srgbClr val="567849"/>
                </a:solidFill>
              </a:rPr>
              <a:t>Gli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interventi</a:t>
            </a:r>
            <a:r>
              <a:rPr lang="de-CH" b="1" dirty="0" smtClean="0">
                <a:solidFill>
                  <a:srgbClr val="567849"/>
                </a:solidFill>
              </a:rPr>
              <a:t> selvicolturali </a:t>
            </a:r>
            <a:r>
              <a:rPr lang="de-CH" b="1" dirty="0" err="1" smtClean="0">
                <a:solidFill>
                  <a:srgbClr val="567849"/>
                </a:solidFill>
              </a:rPr>
              <a:t>hanno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un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effetto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positivo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sulla</a:t>
            </a:r>
            <a:r>
              <a:rPr lang="de-CH" b="1" dirty="0" smtClean="0">
                <a:solidFill>
                  <a:srgbClr val="567849"/>
                </a:solidFill>
              </a:rPr>
              <a:t> </a:t>
            </a:r>
            <a:r>
              <a:rPr lang="de-CH" b="1" dirty="0" err="1" smtClean="0">
                <a:solidFill>
                  <a:srgbClr val="567849"/>
                </a:solidFill>
              </a:rPr>
              <a:t>biodiversità</a:t>
            </a:r>
            <a:r>
              <a:rPr lang="de-CH" b="1" dirty="0" smtClean="0">
                <a:solidFill>
                  <a:srgbClr val="567849"/>
                </a:solidFill>
              </a:rPr>
              <a:t>!</a:t>
            </a:r>
          </a:p>
          <a:p>
            <a:endParaRPr lang="de-CH" dirty="0" smtClean="0">
              <a:solidFill>
                <a:srgbClr val="567849"/>
              </a:solidFill>
            </a:endParaRPr>
          </a:p>
          <a:p>
            <a:endParaRPr lang="de-CH" dirty="0">
              <a:solidFill>
                <a:srgbClr val="56784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819355" y="9162863"/>
            <a:ext cx="3780000" cy="230637"/>
          </a:xfrm>
        </p:spPr>
        <p:txBody>
          <a:bodyPr/>
          <a:lstStyle/>
          <a:p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- 2014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9287408" y="3531141"/>
            <a:ext cx="266429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</a:t>
            </a:r>
            <a:r>
              <a:rPr lang="de-CH" b="0" i="1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diversità</a:t>
            </a:r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b="0" i="1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aumenta</a:t>
            </a:r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la </a:t>
            </a:r>
            <a:r>
              <a:rPr lang="de-CH" b="0" i="1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stabilità</a:t>
            </a:r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de-CH" b="0" i="1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Il </a:t>
            </a:r>
            <a:r>
              <a:rPr lang="de-CH" dirty="0" err="1" smtClean="0"/>
              <a:t>finanziamento</a:t>
            </a:r>
            <a:r>
              <a:rPr lang="de-CH" dirty="0" smtClean="0"/>
              <a:t> </a:t>
            </a:r>
            <a:r>
              <a:rPr lang="de-CH" dirty="0" err="1" smtClean="0"/>
              <a:t>degli</a:t>
            </a:r>
            <a:r>
              <a:rPr lang="de-CH" dirty="0" smtClean="0"/>
              <a:t> </a:t>
            </a:r>
            <a:r>
              <a:rPr lang="de-CH" dirty="0" err="1" smtClean="0"/>
              <a:t>interventi</a:t>
            </a:r>
            <a:r>
              <a:rPr lang="de-CH" dirty="0" smtClean="0"/>
              <a:t> selvicolturali </a:t>
            </a:r>
            <a:r>
              <a:rPr lang="de-CH" dirty="0" err="1" smtClean="0"/>
              <a:t>nel</a:t>
            </a:r>
            <a:r>
              <a:rPr lang="de-CH" dirty="0" smtClean="0"/>
              <a:t> </a:t>
            </a:r>
            <a:r>
              <a:rPr lang="de-CH" dirty="0" err="1" smtClean="0"/>
              <a:t>bosco</a:t>
            </a:r>
            <a:r>
              <a:rPr lang="de-CH" dirty="0" smtClean="0"/>
              <a:t> di </a:t>
            </a:r>
            <a:r>
              <a:rPr lang="de-CH" dirty="0" err="1" smtClean="0"/>
              <a:t>protezione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BB4D-1A5F-4891-A32C-FEF94645D90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Bildplatzhalter 7" descr="Bild40_Schutzwald_hoch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32" b="1332"/>
          <a:stretch>
            <a:fillRect/>
          </a:stretch>
        </p:blipFill>
        <p:spPr>
          <a:xfrm>
            <a:off x="8387308" y="2358107"/>
            <a:ext cx="3960502" cy="5892557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718456" y="1746039"/>
            <a:ext cx="7344816" cy="7020074"/>
          </a:xfrm>
        </p:spPr>
        <p:txBody>
          <a:bodyPr>
            <a:normAutofit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de-CH" sz="2400" dirty="0" smtClean="0">
                <a:solidFill>
                  <a:srgbClr val="567849"/>
                </a:solidFill>
              </a:rPr>
              <a:t>La </a:t>
            </a:r>
            <a:r>
              <a:rPr lang="de-CH" sz="2400" dirty="0" err="1" smtClean="0">
                <a:solidFill>
                  <a:srgbClr val="567849"/>
                </a:solidFill>
              </a:rPr>
              <a:t>coltivazione</a:t>
            </a:r>
            <a:r>
              <a:rPr lang="de-CH" sz="2400" dirty="0" smtClean="0">
                <a:solidFill>
                  <a:srgbClr val="567849"/>
                </a:solidFill>
              </a:rPr>
              <a:t> del </a:t>
            </a:r>
            <a:r>
              <a:rPr lang="de-CH" sz="2400" dirty="0" err="1" smtClean="0">
                <a:solidFill>
                  <a:srgbClr val="567849"/>
                </a:solidFill>
              </a:rPr>
              <a:t>bosco</a:t>
            </a:r>
            <a:r>
              <a:rPr lang="de-CH" sz="2400" dirty="0" smtClean="0">
                <a:solidFill>
                  <a:srgbClr val="567849"/>
                </a:solidFill>
              </a:rPr>
              <a:t> è </a:t>
            </a:r>
            <a:r>
              <a:rPr lang="de-CH" sz="2400" dirty="0" err="1" smtClean="0">
                <a:solidFill>
                  <a:srgbClr val="567849"/>
                </a:solidFill>
              </a:rPr>
              <a:t>fondamentalmente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compito</a:t>
            </a:r>
            <a:r>
              <a:rPr lang="de-CH" sz="2400" dirty="0" smtClean="0">
                <a:solidFill>
                  <a:srgbClr val="567849"/>
                </a:solidFill>
              </a:rPr>
              <a:t> del </a:t>
            </a:r>
            <a:r>
              <a:rPr lang="de-CH" sz="2400" dirty="0" err="1" smtClean="0">
                <a:solidFill>
                  <a:srgbClr val="567849"/>
                </a:solidFill>
              </a:rPr>
              <a:t>suo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proprietario</a:t>
            </a:r>
            <a:r>
              <a:rPr lang="de-CH" sz="2400" dirty="0" smtClean="0">
                <a:solidFill>
                  <a:srgbClr val="567849"/>
                </a:solidFill>
              </a:rPr>
              <a:t>. </a:t>
            </a:r>
          </a:p>
          <a:p>
            <a:pPr lvl="1">
              <a:buFont typeface="Arial" pitchFamily="34" charset="0"/>
              <a:buChar char="•"/>
            </a:pPr>
            <a:r>
              <a:rPr lang="de-CH" sz="2400" dirty="0" smtClean="0"/>
              <a:t>Il </a:t>
            </a:r>
            <a:r>
              <a:rPr lang="de-CH" sz="2400" dirty="0" err="1" smtClean="0"/>
              <a:t>prodotto</a:t>
            </a:r>
            <a:r>
              <a:rPr lang="de-CH" sz="2400" dirty="0" smtClean="0"/>
              <a:t> </a:t>
            </a:r>
            <a:r>
              <a:rPr lang="de-CH" sz="2400" dirty="0" smtClean="0">
                <a:solidFill>
                  <a:srgbClr val="567849"/>
                </a:solidFill>
              </a:rPr>
              <a:t>„</a:t>
            </a:r>
            <a:r>
              <a:rPr lang="de-CH" sz="2400" dirty="0" err="1" smtClean="0">
                <a:solidFill>
                  <a:srgbClr val="567849"/>
                </a:solidFill>
              </a:rPr>
              <a:t>difesa</a:t>
            </a:r>
            <a:r>
              <a:rPr lang="de-CH" sz="2400" dirty="0" smtClean="0">
                <a:solidFill>
                  <a:srgbClr val="567849"/>
                </a:solidFill>
              </a:rPr>
              <a:t>" </a:t>
            </a:r>
            <a:r>
              <a:rPr lang="de-CH" sz="2400" dirty="0" err="1" smtClean="0">
                <a:solidFill>
                  <a:srgbClr val="567849"/>
                </a:solidFill>
              </a:rPr>
              <a:t>fornito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dai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boschi</a:t>
            </a:r>
            <a:r>
              <a:rPr lang="de-CH" sz="2400" dirty="0" smtClean="0">
                <a:solidFill>
                  <a:srgbClr val="567849"/>
                </a:solidFill>
              </a:rPr>
              <a:t> è </a:t>
            </a:r>
            <a:r>
              <a:rPr lang="de-CH" sz="2400" dirty="0" err="1" smtClean="0">
                <a:solidFill>
                  <a:srgbClr val="567849"/>
                </a:solidFill>
              </a:rPr>
              <a:t>nell‘interesse</a:t>
            </a:r>
            <a:r>
              <a:rPr lang="de-CH" sz="2400" dirty="0" smtClean="0">
                <a:solidFill>
                  <a:srgbClr val="567849"/>
                </a:solidFill>
              </a:rPr>
              <a:t> di tutti i </a:t>
            </a:r>
            <a:r>
              <a:rPr lang="de-CH" sz="2400" dirty="0" err="1" smtClean="0">
                <a:solidFill>
                  <a:srgbClr val="567849"/>
                </a:solidFill>
              </a:rPr>
              <a:t>cittadini</a:t>
            </a:r>
            <a:r>
              <a:rPr lang="de-CH" sz="2400" dirty="0" smtClean="0">
                <a:solidFill>
                  <a:srgbClr val="567849"/>
                </a:solidFill>
              </a:rPr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de-CH" sz="2400" dirty="0" err="1" smtClean="0"/>
              <a:t>Gli</a:t>
            </a:r>
            <a:r>
              <a:rPr lang="de-CH" sz="2400" dirty="0" smtClean="0"/>
              <a:t> </a:t>
            </a:r>
            <a:r>
              <a:rPr lang="de-CH" sz="2400" dirty="0" err="1" smtClean="0"/>
              <a:t>interventi</a:t>
            </a:r>
            <a:r>
              <a:rPr lang="de-CH" sz="2400" dirty="0" smtClean="0"/>
              <a:t> e le </a:t>
            </a:r>
            <a:r>
              <a:rPr lang="de-CH" sz="2400" dirty="0" err="1" smtClean="0"/>
              <a:t>utilizzazioni</a:t>
            </a:r>
            <a:r>
              <a:rPr lang="de-CH" sz="2400" dirty="0" smtClean="0"/>
              <a:t> </a:t>
            </a:r>
            <a:r>
              <a:rPr lang="de-CH" sz="2400" dirty="0" err="1" smtClean="0"/>
              <a:t>dei</a:t>
            </a:r>
            <a:r>
              <a:rPr lang="de-CH" sz="2400" dirty="0" smtClean="0"/>
              <a:t> </a:t>
            </a:r>
            <a:r>
              <a:rPr lang="de-CH" sz="2400" dirty="0" err="1" smtClean="0"/>
              <a:t>boschi</a:t>
            </a:r>
            <a:r>
              <a:rPr lang="de-CH" sz="2400" dirty="0" smtClean="0"/>
              <a:t> di </a:t>
            </a:r>
            <a:r>
              <a:rPr lang="de-CH" sz="2400" dirty="0" err="1" smtClean="0"/>
              <a:t>protezione</a:t>
            </a:r>
            <a:r>
              <a:rPr lang="de-CH" sz="2400" dirty="0" smtClean="0"/>
              <a:t> in </a:t>
            </a:r>
            <a:r>
              <a:rPr lang="de-CH" sz="2400" dirty="0" err="1" smtClean="0"/>
              <a:t>molti</a:t>
            </a:r>
            <a:r>
              <a:rPr lang="de-CH" sz="2400" dirty="0" smtClean="0"/>
              <a:t> </a:t>
            </a:r>
            <a:r>
              <a:rPr lang="de-CH" sz="2400" dirty="0" err="1" smtClean="0"/>
              <a:t>luoghi</a:t>
            </a:r>
            <a:r>
              <a:rPr lang="de-CH" sz="2400" dirty="0" smtClean="0"/>
              <a:t> non </a:t>
            </a:r>
            <a:r>
              <a:rPr lang="de-CH" sz="2400" dirty="0" err="1" smtClean="0"/>
              <a:t>possono</a:t>
            </a:r>
            <a:r>
              <a:rPr lang="de-CH" sz="2400" dirty="0" smtClean="0"/>
              <a:t> </a:t>
            </a:r>
            <a:r>
              <a:rPr lang="de-CH" sz="2400" dirty="0" err="1" smtClean="0"/>
              <a:t>essere</a:t>
            </a:r>
            <a:r>
              <a:rPr lang="de-CH" sz="2400" dirty="0" smtClean="0"/>
              <a:t> </a:t>
            </a:r>
            <a:r>
              <a:rPr lang="de-CH" sz="2400" dirty="0" err="1" smtClean="0"/>
              <a:t>svolti</a:t>
            </a:r>
            <a:r>
              <a:rPr lang="de-CH" sz="2400" dirty="0" smtClean="0"/>
              <a:t> in </a:t>
            </a:r>
            <a:r>
              <a:rPr lang="de-CH" sz="2400" dirty="0" err="1" smtClean="0"/>
              <a:t>modo</a:t>
            </a:r>
            <a:r>
              <a:rPr lang="de-CH" sz="2400" dirty="0" smtClean="0"/>
              <a:t> da </a:t>
            </a:r>
            <a:r>
              <a:rPr lang="de-CH" sz="2400" dirty="0" err="1" smtClean="0"/>
              <a:t>coprirne</a:t>
            </a:r>
            <a:r>
              <a:rPr lang="de-CH" sz="2400" dirty="0" smtClean="0"/>
              <a:t> le </a:t>
            </a:r>
            <a:r>
              <a:rPr lang="de-CH" sz="2400" dirty="0" err="1" smtClean="0"/>
              <a:t>spese</a:t>
            </a:r>
            <a:r>
              <a:rPr lang="de-CH" sz="2400" dirty="0" smtClean="0"/>
              <a:t>.</a:t>
            </a:r>
            <a:endParaRPr lang="de-CH" sz="2400" dirty="0" smtClean="0">
              <a:solidFill>
                <a:srgbClr val="56784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de-CH" sz="2400" dirty="0" smtClean="0">
                <a:solidFill>
                  <a:srgbClr val="567849"/>
                </a:solidFill>
              </a:rPr>
              <a:t>I </a:t>
            </a:r>
            <a:r>
              <a:rPr lang="de-CH" sz="2400" dirty="0" err="1" smtClean="0">
                <a:solidFill>
                  <a:srgbClr val="567849"/>
                </a:solidFill>
              </a:rPr>
              <a:t>costi</a:t>
            </a:r>
            <a:r>
              <a:rPr lang="de-CH" sz="2400" dirty="0" smtClean="0">
                <a:solidFill>
                  <a:srgbClr val="567849"/>
                </a:solidFill>
              </a:rPr>
              <a:t> della </a:t>
            </a:r>
            <a:r>
              <a:rPr lang="de-CH" sz="2400" dirty="0" err="1" smtClean="0">
                <a:solidFill>
                  <a:srgbClr val="567849"/>
                </a:solidFill>
              </a:rPr>
              <a:t>cura</a:t>
            </a:r>
            <a:r>
              <a:rPr lang="de-CH" sz="2400" dirty="0" smtClean="0">
                <a:solidFill>
                  <a:srgbClr val="567849"/>
                </a:solidFill>
              </a:rPr>
              <a:t> del </a:t>
            </a:r>
            <a:r>
              <a:rPr lang="de-CH" sz="2400" dirty="0" err="1" smtClean="0">
                <a:solidFill>
                  <a:srgbClr val="567849"/>
                </a:solidFill>
              </a:rPr>
              <a:t>bosco</a:t>
            </a:r>
            <a:r>
              <a:rPr lang="de-CH" sz="2400" dirty="0" smtClean="0">
                <a:solidFill>
                  <a:srgbClr val="567849"/>
                </a:solidFill>
              </a:rPr>
              <a:t> di </a:t>
            </a:r>
            <a:r>
              <a:rPr lang="de-CH" sz="2400" dirty="0" err="1" smtClean="0">
                <a:solidFill>
                  <a:srgbClr val="567849"/>
                </a:solidFill>
              </a:rPr>
              <a:t>protezione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sono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fino</a:t>
            </a:r>
            <a:r>
              <a:rPr lang="de-CH" sz="2400" dirty="0" smtClean="0">
                <a:solidFill>
                  <a:srgbClr val="567849"/>
                </a:solidFill>
              </a:rPr>
              <a:t> a </a:t>
            </a:r>
            <a:r>
              <a:rPr lang="de-CH" sz="2400" dirty="0" err="1" smtClean="0">
                <a:solidFill>
                  <a:srgbClr val="567849"/>
                </a:solidFill>
              </a:rPr>
              <a:t>cento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volte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inferiori</a:t>
            </a:r>
            <a:r>
              <a:rPr lang="de-CH" sz="2400" dirty="0" smtClean="0">
                <a:solidFill>
                  <a:srgbClr val="567849"/>
                </a:solidFill>
              </a:rPr>
              <a:t> di </a:t>
            </a:r>
            <a:r>
              <a:rPr lang="de-CH" sz="2400" dirty="0" err="1" smtClean="0">
                <a:solidFill>
                  <a:srgbClr val="567849"/>
                </a:solidFill>
              </a:rPr>
              <a:t>quelli</a:t>
            </a:r>
            <a:r>
              <a:rPr lang="de-CH" sz="2400" dirty="0" smtClean="0">
                <a:solidFill>
                  <a:srgbClr val="567849"/>
                </a:solidFill>
              </a:rPr>
              <a:t> delle </a:t>
            </a:r>
            <a:r>
              <a:rPr lang="de-CH" sz="2400" dirty="0" err="1" smtClean="0">
                <a:solidFill>
                  <a:srgbClr val="567849"/>
                </a:solidFill>
              </a:rPr>
              <a:t>misure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tecniche</a:t>
            </a:r>
            <a:r>
              <a:rPr lang="de-CH" sz="2400" dirty="0" smtClean="0">
                <a:solidFill>
                  <a:srgbClr val="567849"/>
                </a:solidFill>
              </a:rPr>
              <a:t> di </a:t>
            </a:r>
            <a:r>
              <a:rPr lang="de-CH" sz="2400" dirty="0" err="1" smtClean="0"/>
              <a:t>difesa</a:t>
            </a:r>
            <a:r>
              <a:rPr lang="de-CH" sz="2400" dirty="0" smtClean="0">
                <a:solidFill>
                  <a:srgbClr val="567849"/>
                </a:solidFill>
              </a:rPr>
              <a:t>.</a:t>
            </a:r>
          </a:p>
          <a:p>
            <a:endParaRPr lang="de-CH" sz="2400" dirty="0" smtClean="0">
              <a:solidFill>
                <a:srgbClr val="567849"/>
              </a:solidFill>
            </a:endParaRPr>
          </a:p>
          <a:p>
            <a:pPr lvl="1">
              <a:spcAft>
                <a:spcPts val="0"/>
              </a:spcAft>
            </a:pPr>
            <a:r>
              <a:rPr lang="de-CH" sz="2400" dirty="0" err="1" smtClean="0">
                <a:solidFill>
                  <a:srgbClr val="567849"/>
                </a:solidFill>
              </a:rPr>
              <a:t>Un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contributo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finanziario</a:t>
            </a:r>
            <a:r>
              <a:rPr lang="de-CH" sz="2400" dirty="0" smtClean="0">
                <a:solidFill>
                  <a:srgbClr val="567849"/>
                </a:solidFill>
              </a:rPr>
              <a:t> da </a:t>
            </a:r>
            <a:r>
              <a:rPr lang="de-CH" sz="2400" dirty="0" err="1" smtClean="0">
                <a:solidFill>
                  <a:srgbClr val="567849"/>
                </a:solidFill>
              </a:rPr>
              <a:t>parte</a:t>
            </a:r>
            <a:r>
              <a:rPr lang="de-CH" sz="2400" dirty="0" smtClean="0">
                <a:solidFill>
                  <a:srgbClr val="567849"/>
                </a:solidFill>
              </a:rPr>
              <a:t> del </a:t>
            </a:r>
            <a:r>
              <a:rPr lang="de-CH" sz="2400" dirty="0" err="1" smtClean="0">
                <a:solidFill>
                  <a:srgbClr val="567849"/>
                </a:solidFill>
              </a:rPr>
              <a:t>settore</a:t>
            </a:r>
            <a:r>
              <a:rPr lang="de-CH" sz="2400" dirty="0" smtClean="0">
                <a:solidFill>
                  <a:srgbClr val="567849"/>
                </a:solidFill>
              </a:rPr>
              <a:t> </a:t>
            </a:r>
            <a:r>
              <a:rPr lang="de-CH" sz="2400" dirty="0" err="1" smtClean="0">
                <a:solidFill>
                  <a:srgbClr val="567849"/>
                </a:solidFill>
              </a:rPr>
              <a:t>pubblico</a:t>
            </a:r>
            <a:r>
              <a:rPr lang="de-CH" sz="2400" dirty="0" smtClean="0">
                <a:solidFill>
                  <a:srgbClr val="567849"/>
                </a:solidFill>
              </a:rPr>
              <a:t> è più </a:t>
            </a:r>
            <a:r>
              <a:rPr lang="de-CH" sz="2400" dirty="0" err="1" smtClean="0"/>
              <a:t>che</a:t>
            </a:r>
            <a:r>
              <a:rPr lang="de-CH" sz="2400" dirty="0" smtClean="0"/>
              <a:t> </a:t>
            </a:r>
            <a:r>
              <a:rPr lang="de-CH" sz="2400" dirty="0" err="1" smtClean="0"/>
              <a:t>giustificato</a:t>
            </a:r>
            <a:r>
              <a:rPr lang="de-CH" sz="2400" dirty="0" smtClean="0">
                <a:solidFill>
                  <a:srgbClr val="567849"/>
                </a:solidFill>
              </a:rPr>
              <a:t>! </a:t>
            </a:r>
          </a:p>
          <a:p>
            <a:endParaRPr lang="de-CH" sz="2400" dirty="0" smtClean="0">
              <a:solidFill>
                <a:srgbClr val="567849"/>
              </a:solidFill>
            </a:endParaRPr>
          </a:p>
          <a:p>
            <a:pPr lvl="1">
              <a:spcAft>
                <a:spcPts val="0"/>
              </a:spcAft>
            </a:pPr>
            <a:r>
              <a:rPr lang="de-CH" sz="2400" dirty="0" err="1" smtClean="0"/>
              <a:t>Una</a:t>
            </a:r>
            <a:r>
              <a:rPr lang="de-CH" sz="2400" dirty="0" smtClean="0"/>
              <a:t> </a:t>
            </a:r>
            <a:r>
              <a:rPr lang="de-CH" sz="2400" dirty="0" err="1" smtClean="0"/>
              <a:t>cura</a:t>
            </a:r>
            <a:r>
              <a:rPr lang="de-CH" sz="2400" dirty="0" smtClean="0"/>
              <a:t> del </a:t>
            </a:r>
            <a:r>
              <a:rPr lang="de-CH" sz="2400" dirty="0" err="1" smtClean="0"/>
              <a:t>bosco</a:t>
            </a:r>
            <a:r>
              <a:rPr lang="de-CH" sz="2400" dirty="0" smtClean="0"/>
              <a:t> </a:t>
            </a:r>
            <a:r>
              <a:rPr lang="de-CH" sz="2400" dirty="0" err="1" smtClean="0"/>
              <a:t>preventiva</a:t>
            </a:r>
            <a:r>
              <a:rPr lang="de-CH" sz="2400" dirty="0" smtClean="0"/>
              <a:t> e </a:t>
            </a:r>
            <a:r>
              <a:rPr lang="de-CH" sz="2400" dirty="0" err="1" smtClean="0"/>
              <a:t>regolare</a:t>
            </a:r>
            <a:r>
              <a:rPr lang="de-CH" sz="2400" dirty="0" smtClean="0"/>
              <a:t> è molto più </a:t>
            </a:r>
            <a:r>
              <a:rPr lang="de-CH" sz="2400" dirty="0" err="1" smtClean="0"/>
              <a:t>opportuna</a:t>
            </a:r>
            <a:r>
              <a:rPr lang="de-CH" sz="2400" dirty="0" smtClean="0"/>
              <a:t> delle </a:t>
            </a:r>
            <a:r>
              <a:rPr lang="de-CH" sz="2400" dirty="0" err="1" smtClean="0"/>
              <a:t>costose</a:t>
            </a:r>
            <a:r>
              <a:rPr lang="de-CH" sz="2400" dirty="0" smtClean="0"/>
              <a:t> </a:t>
            </a:r>
            <a:r>
              <a:rPr lang="de-CH" sz="2400" dirty="0" err="1" smtClean="0"/>
              <a:t>opere</a:t>
            </a:r>
            <a:r>
              <a:rPr lang="de-CH" sz="2400" dirty="0" smtClean="0"/>
              <a:t> di </a:t>
            </a:r>
            <a:r>
              <a:rPr lang="de-CH" sz="2400" dirty="0" err="1" smtClean="0"/>
              <a:t>riparazione</a:t>
            </a:r>
            <a:r>
              <a:rPr lang="de-CH" sz="2400" dirty="0" smtClean="0"/>
              <a:t> a posteriori!</a:t>
            </a:r>
          </a:p>
          <a:p>
            <a:r>
              <a:rPr lang="de-CH" sz="2400" dirty="0" smtClean="0"/>
              <a:t> 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819355" y="9162863"/>
            <a:ext cx="3780000" cy="230637"/>
          </a:xfrm>
        </p:spPr>
        <p:txBody>
          <a:bodyPr/>
          <a:lstStyle/>
          <a:p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 smtClean="0"/>
              <a:t>protezione</a:t>
            </a:r>
            <a:r>
              <a:rPr lang="en-US" dirty="0" smtClean="0"/>
              <a:t> - 2014</a:t>
            </a:r>
            <a:endParaRPr lang="en-US" dirty="0"/>
          </a:p>
          <a:p>
            <a:endParaRPr lang="en-US" dirty="0"/>
          </a:p>
        </p:txBody>
      </p:sp>
      <p:sp>
        <p:nvSpPr>
          <p:cNvPr id="7" name="Pfeil nach rechts 6"/>
          <p:cNvSpPr/>
          <p:nvPr/>
        </p:nvSpPr>
        <p:spPr>
          <a:xfrm>
            <a:off x="610444" y="5958507"/>
            <a:ext cx="360040" cy="180020"/>
          </a:xfrm>
          <a:prstGeom prst="rightArrow">
            <a:avLst/>
          </a:prstGeom>
          <a:solidFill>
            <a:srgbClr val="5678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Pfeil nach rechts 9"/>
          <p:cNvSpPr/>
          <p:nvPr/>
        </p:nvSpPr>
        <p:spPr>
          <a:xfrm>
            <a:off x="610444" y="7002623"/>
            <a:ext cx="360040" cy="180020"/>
          </a:xfrm>
          <a:prstGeom prst="rightArrow">
            <a:avLst/>
          </a:prstGeom>
          <a:solidFill>
            <a:srgbClr val="5678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Textfeld 10"/>
          <p:cNvSpPr txBox="1"/>
          <p:nvPr/>
        </p:nvSpPr>
        <p:spPr>
          <a:xfrm>
            <a:off x="8387308" y="162931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Bosco di </a:t>
            </a:r>
            <a:r>
              <a:rPr lang="de-CH" b="0" i="1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protezione</a:t>
            </a:r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de-CH" b="0" i="1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perché</a:t>
            </a:r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è </a:t>
            </a:r>
            <a:r>
              <a:rPr lang="de-CH" b="0" i="1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qui</a:t>
            </a:r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b="0" i="1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</a:t>
            </a:r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CH" b="0" i="1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abitiamo</a:t>
            </a:r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de-CH" b="0" i="1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Click="0" advTm="10000"/>
</p:sld>
</file>

<file path=ppt/theme/theme1.xml><?xml version="1.0" encoding="utf-8"?>
<a:theme xmlns:a="http://schemas.openxmlformats.org/drawingml/2006/main" name="SG">
  <a:themeElements>
    <a:clrScheme name="SG">
      <a:dk1>
        <a:srgbClr val="000000"/>
      </a:dk1>
      <a:lt1>
        <a:srgbClr val="FFFFFF"/>
      </a:lt1>
      <a:dk2>
        <a:srgbClr val="008000"/>
      </a:dk2>
      <a:lt2>
        <a:srgbClr val="FFFFFF"/>
      </a:lt2>
      <a:accent1>
        <a:srgbClr val="008A2B"/>
      </a:accent1>
      <a:accent2>
        <a:srgbClr val="BFC600"/>
      </a:accent2>
      <a:accent3>
        <a:srgbClr val="2B350A"/>
      </a:accent3>
      <a:accent4>
        <a:srgbClr val="26A3E4"/>
      </a:accent4>
      <a:accent5>
        <a:srgbClr val="094E97"/>
      </a:accent5>
      <a:accent6>
        <a:srgbClr val="073067"/>
      </a:accent6>
      <a:hlink>
        <a:srgbClr val="D3181F"/>
      </a:hlink>
      <a:folHlink>
        <a:srgbClr val="F08500"/>
      </a:folHlink>
    </a:clrScheme>
    <a:fontScheme name="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911</Words>
  <Application>Microsoft Office PowerPoint</Application>
  <PresentationFormat>Benutzerdefiniert</PresentationFormat>
  <Paragraphs>115</Paragraphs>
  <Slides>11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SG</vt:lpstr>
      <vt:lpstr>Il progetto „Economia ed ecologia nel bosco di protezione"</vt:lpstr>
      <vt:lpstr>Folie 2</vt:lpstr>
      <vt:lpstr>Il progetto</vt:lpstr>
      <vt:lpstr>Gli obiettivi</vt:lpstr>
      <vt:lpstr>Il bosco di protezione</vt:lpstr>
      <vt:lpstr>La funzione protettiva del bosco non è scontata</vt:lpstr>
      <vt:lpstr>Approcci risolutivi</vt:lpstr>
      <vt:lpstr>Il ruolo dell‘ecologia nel bosco di protezione</vt:lpstr>
      <vt:lpstr>Il finanziamento degli interventi selvicolturali nel bosco di protezione</vt:lpstr>
      <vt:lpstr>Conclusioni</vt:lpstr>
      <vt:lpstr>Prodotti risultati dal progetto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Beat Nauer</dc:creator>
  <cp:lastModifiedBy>maurizio.veneziani</cp:lastModifiedBy>
  <cp:revision>386</cp:revision>
  <cp:lastPrinted>2010-10-13T12:11:22Z</cp:lastPrinted>
  <dcterms:created xsi:type="dcterms:W3CDTF">2010-11-04T15:38:20Z</dcterms:created>
  <dcterms:modified xsi:type="dcterms:W3CDTF">2014-07-09T06:32:57Z</dcterms:modified>
</cp:coreProperties>
</file>